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71" r:id="rId6"/>
    <p:sldId id="272" r:id="rId7"/>
    <p:sldId id="273" r:id="rId8"/>
    <p:sldId id="316" r:id="rId9"/>
    <p:sldId id="276" r:id="rId10"/>
    <p:sldId id="292" r:id="rId11"/>
    <p:sldId id="257" r:id="rId12"/>
    <p:sldId id="275" r:id="rId13"/>
    <p:sldId id="274" r:id="rId14"/>
    <p:sldId id="317" r:id="rId15"/>
    <p:sldId id="259" r:id="rId16"/>
    <p:sldId id="279" r:id="rId17"/>
    <p:sldId id="280" r:id="rId18"/>
    <p:sldId id="318" r:id="rId19"/>
    <p:sldId id="288" r:id="rId20"/>
    <p:sldId id="289" r:id="rId21"/>
    <p:sldId id="260" r:id="rId22"/>
    <p:sldId id="284" r:id="rId23"/>
    <p:sldId id="286" r:id="rId24"/>
    <p:sldId id="263" r:id="rId25"/>
    <p:sldId id="287" r:id="rId26"/>
    <p:sldId id="290" r:id="rId27"/>
    <p:sldId id="319" r:id="rId28"/>
    <p:sldId id="268" r:id="rId29"/>
    <p:sldId id="295" r:id="rId30"/>
    <p:sldId id="262" r:id="rId31"/>
    <p:sldId id="313" r:id="rId32"/>
    <p:sldId id="299" r:id="rId33"/>
    <p:sldId id="300" r:id="rId34"/>
    <p:sldId id="301" r:id="rId35"/>
    <p:sldId id="314" r:id="rId36"/>
    <p:sldId id="303" r:id="rId37"/>
    <p:sldId id="315" r:id="rId38"/>
    <p:sldId id="304" r:id="rId39"/>
    <p:sldId id="320" r:id="rId40"/>
    <p:sldId id="307" r:id="rId41"/>
    <p:sldId id="309" r:id="rId42"/>
    <p:sldId id="311" r:id="rId43"/>
    <p:sldId id="312" r:id="rId44"/>
  </p:sldIdLst>
  <p:sldSz cx="18288000" cy="10287000"/>
  <p:notesSz cx="6858000" cy="9144000"/>
  <p:embeddedFontLst>
    <p:embeddedFont>
      <p:font typeface="Aileron Heavy" panose="020B0604020202020204" charset="0"/>
      <p:regular r:id="rId45"/>
    </p:embeddedFont>
    <p:embeddedFont>
      <p:font typeface="Aileron Heavy Bold" panose="020B0604020202020204" charset="0"/>
      <p:regular r:id="rId46"/>
    </p:embeddedFont>
    <p:embeddedFont>
      <p:font typeface="Aileron Regular" panose="020B0604020202020204" charset="0"/>
      <p:regular r:id="rId47"/>
    </p:embeddedFont>
    <p:embeddedFont>
      <p:font typeface="Aileron Regular Bold" panose="020B0604020202020204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Source Sans Pro" panose="020B0503030403020204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0000FF"/>
    <a:srgbClr val="5353FB"/>
    <a:srgbClr val="F3F3F3"/>
    <a:srgbClr val="F37726"/>
    <a:srgbClr val="F9AB00"/>
    <a:srgbClr val="CBCE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940" y="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4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2.pn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4.jpeg"/><Relationship Id="rId5" Type="http://schemas.openxmlformats.org/officeDocument/2006/relationships/image" Target="../media/image2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12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12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3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2.jpe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hui-xiang/" TargetMode="External"/><Relationship Id="rId5" Type="http://schemas.openxmlformats.org/officeDocument/2006/relationships/hyperlink" Target="https://www.linkedin.com/in/nghochi/" TargetMode="Externa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67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08236" y="1028700"/>
            <a:ext cx="14688425" cy="848777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432890">
            <a:off x="15633874" y="2828175"/>
            <a:ext cx="1525575" cy="13328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8519" y="1070219"/>
            <a:ext cx="1101991" cy="104587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52900" y="2933700"/>
            <a:ext cx="15026864" cy="5342501"/>
            <a:chOff x="0" y="104775"/>
            <a:chExt cx="20035819" cy="7123335"/>
          </a:xfrm>
        </p:grpSpPr>
        <p:sp>
          <p:nvSpPr>
            <p:cNvPr id="6" name="TextBox 6"/>
            <p:cNvSpPr txBox="1"/>
            <p:nvPr/>
          </p:nvSpPr>
          <p:spPr>
            <a:xfrm>
              <a:off x="0" y="104775"/>
              <a:ext cx="20035819" cy="5416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88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190500">
                      <a:schemeClr val="bg1"/>
                    </a:glow>
                  </a:effectLst>
                  <a:latin typeface="Aileron Heavy"/>
                </a:rPr>
                <a:t>Novel </a:t>
              </a:r>
              <a:r>
                <a:rPr lang="en-US" sz="8800">
                  <a:effectLst>
                    <a:glow rad="190500">
                      <a:schemeClr val="bg1"/>
                    </a:glow>
                  </a:effectLst>
                  <a:latin typeface="Aileron Heavy"/>
                </a:rPr>
                <a:t>Visualisation</a:t>
              </a:r>
              <a:r>
                <a:rPr lang="en-US" sz="88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190500">
                      <a:schemeClr val="bg1"/>
                    </a:glow>
                  </a:effectLst>
                  <a:latin typeface="Aileron Heavy"/>
                </a:rPr>
                <a:t> Methods for Data Analytics and Machine Learning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729712" y="5750782"/>
              <a:ext cx="14576394" cy="1477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ffectLst>
                    <a:glow rad="190500">
                      <a:schemeClr val="bg1"/>
                    </a:glow>
                  </a:effectLst>
                  <a:latin typeface="Aileron Regular"/>
                </a:rPr>
                <a:t>Brought to you by: MLDA</a:t>
              </a:r>
            </a:p>
            <a:p>
              <a:pPr algn="ctr"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ffectLst>
                    <a:glow rad="190500">
                      <a:schemeClr val="bg1"/>
                    </a:glow>
                  </a:effectLst>
                  <a:latin typeface="Aileron Regular"/>
                </a:rPr>
                <a:t>Ho Chi | Hui Xiang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30875" y="3494611"/>
            <a:ext cx="2502028" cy="133952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911163" y="1028700"/>
            <a:ext cx="2037234" cy="146814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925507">
            <a:off x="945449" y="8056054"/>
            <a:ext cx="1525575" cy="13328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846079">
            <a:off x="16571302" y="5960275"/>
            <a:ext cx="930350" cy="88297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flipH="1">
            <a:off x="7172942" y="1112003"/>
            <a:ext cx="1841406" cy="22166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14778" y="6512676"/>
            <a:ext cx="8765490" cy="50651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D963CA-B08E-4DE3-94C5-279E96F8C8D0}"/>
              </a:ext>
            </a:extLst>
          </p:cNvPr>
          <p:cNvGrpSpPr/>
          <p:nvPr/>
        </p:nvGrpSpPr>
        <p:grpSpPr>
          <a:xfrm>
            <a:off x="-1117328" y="-790402"/>
            <a:ext cx="3865839" cy="3735639"/>
            <a:chOff x="-1117328" y="-790402"/>
            <a:chExt cx="3865839" cy="37356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117328" y="-790402"/>
              <a:ext cx="3223648" cy="37356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22722">
              <a:off x="271786" y="612605"/>
              <a:ext cx="2476725" cy="1325983"/>
            </a:xfrm>
            <a:prstGeom prst="rect">
              <a:avLst/>
            </a:prstGeom>
          </p:spPr>
        </p:pic>
      </p:grpSp>
      <p:grpSp>
        <p:nvGrpSpPr>
          <p:cNvPr id="6" name="Group 2">
            <a:extLst>
              <a:ext uri="{FF2B5EF4-FFF2-40B4-BE49-F238E27FC236}">
                <a16:creationId xmlns:a16="http://schemas.microsoft.com/office/drawing/2014/main" id="{2C9E3E18-5F3A-4971-97BA-BDC0D8C55139}"/>
              </a:ext>
            </a:extLst>
          </p:cNvPr>
          <p:cNvGrpSpPr/>
          <p:nvPr/>
        </p:nvGrpSpPr>
        <p:grpSpPr>
          <a:xfrm>
            <a:off x="3425947" y="3771900"/>
            <a:ext cx="11436105" cy="3289639"/>
            <a:chOff x="-1573837" y="-390415"/>
            <a:chExt cx="11261427" cy="4386188"/>
          </a:xfrm>
          <a:effectLst>
            <a:outerShdw blurRad="50800" dist="12700" dir="5400000" sx="101000" sy="101000" algn="ctr" rotWithShape="0">
              <a:srgbClr val="000000">
                <a:alpha val="43137"/>
              </a:srgbClr>
            </a:outerShdw>
          </a:effectLst>
        </p:grpSpPr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DBBFCA81-59E7-4025-B047-6B7071A57EED}"/>
                </a:ext>
              </a:extLst>
            </p:cNvPr>
            <p:cNvSpPr txBox="1"/>
            <p:nvPr/>
          </p:nvSpPr>
          <p:spPr>
            <a:xfrm>
              <a:off x="-708713" y="-390415"/>
              <a:ext cx="9517078" cy="13591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SG" sz="880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ileron Heavy Bold"/>
                </a:rPr>
                <a:t>• </a:t>
              </a:r>
              <a:r>
                <a:rPr lang="en-US" sz="880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ileron Heavy Bold"/>
                </a:rPr>
                <a:t>Takeaways </a:t>
              </a:r>
              <a:r>
                <a:rPr lang="en-SG" sz="880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ileron Heavy Bold"/>
                </a:rPr>
                <a:t>•</a:t>
              </a:r>
              <a:endParaRPr lang="en-US" sz="880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ileron Heavy Bold"/>
              </a:endParaRPr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37F7B32-3698-45BC-9444-933A45F7D56E}"/>
                </a:ext>
              </a:extLst>
            </p:cNvPr>
            <p:cNvSpPr txBox="1"/>
            <p:nvPr/>
          </p:nvSpPr>
          <p:spPr>
            <a:xfrm>
              <a:off x="-1573837" y="1235186"/>
              <a:ext cx="11261427" cy="27605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 fontAlgn="base">
                <a:lnSpc>
                  <a:spcPct val="107000"/>
                </a:lnSpc>
                <a:buSzPts val="1000"/>
                <a:tabLst>
                  <a:tab pos="457200" algn="l"/>
                </a:tabLst>
              </a:pPr>
              <a:r>
                <a:rPr lang="en-SG" sz="320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ileron Regular" panose="020B0604020202020204" charset="0"/>
                  <a:ea typeface="DengXian" panose="02010600030101010101" pitchFamily="2" charset="-122"/>
                  <a:cs typeface="Arial" panose="020B0604020202020204" pitchFamily="34" charset="0"/>
                </a:rPr>
                <a:t>Common and novel libraries to visualise </a:t>
              </a:r>
              <a:r>
                <a:rPr lang="en-SG" sz="3200" err="1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ileron Regular" panose="020B0604020202020204" charset="0"/>
                  <a:ea typeface="DengXian" panose="02010600030101010101" pitchFamily="2" charset="-122"/>
                  <a:cs typeface="Arial" panose="020B0604020202020204" pitchFamily="34" charset="0"/>
                </a:rPr>
                <a:t>dataframes</a:t>
              </a:r>
              <a:r>
                <a:rPr lang="en-SG" sz="320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ileron Regular" panose="020B0604020202020204" charset="0"/>
                  <a:ea typeface="DengXian" panose="02010600030101010101" pitchFamily="2" charset="-122"/>
                  <a:cs typeface="Arial" panose="020B0604020202020204" pitchFamily="34" charset="0"/>
                </a:rPr>
                <a:t> (Interactive and Beautiful!)</a:t>
              </a:r>
            </a:p>
            <a:p>
              <a:pPr lvl="0" algn="ctr" fontAlgn="base">
                <a:lnSpc>
                  <a:spcPct val="107000"/>
                </a:lnSpc>
                <a:buSzPts val="1000"/>
                <a:tabLst>
                  <a:tab pos="457200" algn="l"/>
                </a:tabLst>
              </a:pPr>
              <a:endParaRPr lang="en-SG" sz="320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Aileron Regular" panose="020B0604020202020204" charset="0"/>
                <a:ea typeface="DengXian" panose="02010600030101010101" pitchFamily="2" charset="-122"/>
                <a:cs typeface="Arial" panose="020B0604020202020204" pitchFamily="34" charset="0"/>
              </a:endParaRPr>
            </a:p>
            <a:p>
              <a:pPr lvl="0" algn="ctr" fontAlgn="base">
                <a:lnSpc>
                  <a:spcPct val="107000"/>
                </a:lnSpc>
                <a:buSzPts val="1000"/>
                <a:tabLst>
                  <a:tab pos="457200" algn="l"/>
                </a:tabLst>
              </a:pPr>
              <a:r>
                <a:rPr lang="en-SG" sz="3200">
                  <a:solidFill>
                    <a:schemeClr val="bg1"/>
                  </a:solidFill>
                  <a:effectLst>
                    <a:glow rad="63500">
                      <a:schemeClr val="tx1">
                        <a:alpha val="40000"/>
                      </a:schemeClr>
                    </a:glow>
                  </a:effectLst>
                  <a:latin typeface="Aileron Regular" panose="020B0604020202020204" charset="0"/>
                  <a:ea typeface="DengXian" panose="02010600030101010101" pitchFamily="2" charset="-122"/>
                  <a:cs typeface="Arial" panose="020B0604020202020204" pitchFamily="34" charset="0"/>
                </a:rPr>
                <a:t>Machine Learning Model and Training Visualisation 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55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95400" y="3162300"/>
            <a:ext cx="7137809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>
                <a:solidFill>
                  <a:srgbClr val="F3F3F3"/>
                </a:solidFill>
                <a:latin typeface="Aileron Heavy Bold"/>
              </a:rPr>
              <a:t>Why </a:t>
            </a:r>
            <a:r>
              <a:rPr lang="en-US" sz="6000" err="1">
                <a:solidFill>
                  <a:srgbClr val="F3F3F3"/>
                </a:solidFill>
                <a:latin typeface="Aileron Heavy Bold"/>
              </a:rPr>
              <a:t>Visualise</a:t>
            </a:r>
            <a:r>
              <a:rPr lang="en-US" sz="6000">
                <a:solidFill>
                  <a:srgbClr val="F3F3F3"/>
                </a:solidFill>
                <a:latin typeface="Aileron Heavy Bold"/>
              </a:rPr>
              <a:t>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8982A4-C876-4DE3-9AFF-F75E6EBEEBE2}"/>
              </a:ext>
            </a:extLst>
          </p:cNvPr>
          <p:cNvGrpSpPr/>
          <p:nvPr/>
        </p:nvGrpSpPr>
        <p:grpSpPr>
          <a:xfrm rot="20741941">
            <a:off x="14156583" y="7786207"/>
            <a:ext cx="4391444" cy="2147355"/>
            <a:chOff x="6016695" y="4934051"/>
            <a:chExt cx="6272293" cy="306706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6012A0A-BC67-4E74-9EAD-9993167D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17468629">
              <a:off x="8381213" y="6571890"/>
              <a:ext cx="1525575" cy="1332871"/>
            </a:xfrm>
            <a:prstGeom prst="rect">
              <a:avLst/>
            </a:prstGeom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63C6CECA-F368-4756-B1F5-1FC60C7EFDF4}"/>
                </a:ext>
              </a:extLst>
            </p:cNvPr>
            <p:cNvSpPr txBox="1"/>
            <p:nvPr/>
          </p:nvSpPr>
          <p:spPr>
            <a:xfrm>
              <a:off x="6016695" y="4934051"/>
              <a:ext cx="6272293" cy="1450669"/>
            </a:xfrm>
            <a:prstGeom prst="rect">
              <a:avLst/>
            </a:prstGeom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6600">
                  <a:solidFill>
                    <a:srgbClr val="F3F3F3"/>
                  </a:solidFill>
                  <a:effectLst>
                    <a:glow>
                      <a:schemeClr val="bg1"/>
                    </a:glow>
                  </a:effectLst>
                  <a:latin typeface="Aileron Heavy"/>
                </a:rPr>
                <a:t>Agenda.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ED6707-7936-4E8A-BFD5-4A56433E0344}"/>
              </a:ext>
            </a:extLst>
          </p:cNvPr>
          <p:cNvGrpSpPr/>
          <p:nvPr/>
        </p:nvGrpSpPr>
        <p:grpSpPr>
          <a:xfrm>
            <a:off x="9398203" y="872554"/>
            <a:ext cx="7696200" cy="3226541"/>
            <a:chOff x="9398203" y="872554"/>
            <a:chExt cx="7696200" cy="3226541"/>
          </a:xfrm>
        </p:grpSpPr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E886E16D-43B5-448E-8DF0-BEC09BD45520}"/>
                </a:ext>
              </a:extLst>
            </p:cNvPr>
            <p:cNvSpPr txBox="1"/>
            <p:nvPr/>
          </p:nvSpPr>
          <p:spPr>
            <a:xfrm>
              <a:off x="9398203" y="3162300"/>
              <a:ext cx="7696200" cy="936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3F3F3"/>
                  </a:solidFill>
                  <a:latin typeface="Aileron Heavy Bold"/>
                </a:rPr>
                <a:t>Data Analytics Tools</a:t>
              </a:r>
            </a:p>
          </p:txBody>
        </p:sp>
        <p:pic>
          <p:nvPicPr>
            <p:cNvPr id="21" name="Graphic 20" descr="Statistics outline">
              <a:extLst>
                <a:ext uri="{FF2B5EF4-FFF2-40B4-BE49-F238E27FC236}">
                  <a16:creationId xmlns:a16="http://schemas.microsoft.com/office/drawing/2014/main" id="{47477886-417C-43E5-8134-5811536BD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43348" y="872554"/>
              <a:ext cx="2405912" cy="2405912"/>
            </a:xfrm>
            <a:prstGeom prst="rect">
              <a:avLst/>
            </a:prstGeom>
          </p:spPr>
        </p:pic>
      </p:grpSp>
      <p:pic>
        <p:nvPicPr>
          <p:cNvPr id="23" name="Graphic 22" descr="Eye outline">
            <a:extLst>
              <a:ext uri="{FF2B5EF4-FFF2-40B4-BE49-F238E27FC236}">
                <a16:creationId xmlns:a16="http://schemas.microsoft.com/office/drawing/2014/main" id="{C07CA6EC-3DD2-40DC-B7F5-71F5D2337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6504" y="627710"/>
            <a:ext cx="2895600" cy="28956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07CB151-A696-4DBE-BFE7-8A3CDF553F67}"/>
              </a:ext>
            </a:extLst>
          </p:cNvPr>
          <p:cNvGrpSpPr/>
          <p:nvPr/>
        </p:nvGrpSpPr>
        <p:grpSpPr>
          <a:xfrm>
            <a:off x="1625804" y="5166520"/>
            <a:ext cx="6477000" cy="4221533"/>
            <a:chOff x="1625804" y="5166520"/>
            <a:chExt cx="6477000" cy="4221533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25ADCF85-2130-4943-8DC2-2A865DF1A082}"/>
                </a:ext>
              </a:extLst>
            </p:cNvPr>
            <p:cNvSpPr txBox="1"/>
            <p:nvPr/>
          </p:nvSpPr>
          <p:spPr>
            <a:xfrm>
              <a:off x="1625804" y="7438160"/>
              <a:ext cx="6477000" cy="1949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3F3F3"/>
                  </a:solidFill>
                  <a:latin typeface="Aileron Heavy Bold"/>
                </a:rPr>
                <a:t>Machine Learning Tools</a:t>
              </a:r>
            </a:p>
          </p:txBody>
        </p:sp>
        <p:pic>
          <p:nvPicPr>
            <p:cNvPr id="27" name="Graphic 26" descr="Left Brain outline">
              <a:extLst>
                <a:ext uri="{FF2B5EF4-FFF2-40B4-BE49-F238E27FC236}">
                  <a16:creationId xmlns:a16="http://schemas.microsoft.com/office/drawing/2014/main" id="{7A646C09-E25B-48E5-8887-924A28201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41983" y="5166520"/>
              <a:ext cx="2444641" cy="244464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733021-2A71-4537-94BB-7711E6C9148B}"/>
              </a:ext>
            </a:extLst>
          </p:cNvPr>
          <p:cNvGrpSpPr/>
          <p:nvPr/>
        </p:nvGrpSpPr>
        <p:grpSpPr>
          <a:xfrm>
            <a:off x="9677399" y="5143500"/>
            <a:ext cx="8458201" cy="4826658"/>
            <a:chOff x="9677399" y="5143500"/>
            <a:chExt cx="8458201" cy="4826658"/>
          </a:xfrm>
        </p:grpSpPr>
        <p:pic>
          <p:nvPicPr>
            <p:cNvPr id="31" name="Graphic 30" descr="Sign language outline">
              <a:extLst>
                <a:ext uri="{FF2B5EF4-FFF2-40B4-BE49-F238E27FC236}">
                  <a16:creationId xmlns:a16="http://schemas.microsoft.com/office/drawing/2014/main" id="{D8368CB1-B45F-4686-A242-E896A28F7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01378" y="5143500"/>
              <a:ext cx="2444641" cy="2444641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583453-E55A-4537-9240-E90B81CDA2CA}"/>
                </a:ext>
              </a:extLst>
            </p:cNvPr>
            <p:cNvSpPr/>
            <p:nvPr/>
          </p:nvSpPr>
          <p:spPr>
            <a:xfrm>
              <a:off x="14249400" y="7277101"/>
              <a:ext cx="3886200" cy="2693057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24E6708B-17D8-45AE-8642-BBBB8B695319}"/>
                </a:ext>
              </a:extLst>
            </p:cNvPr>
            <p:cNvSpPr txBox="1"/>
            <p:nvPr/>
          </p:nvSpPr>
          <p:spPr>
            <a:xfrm>
              <a:off x="9677399" y="7407105"/>
              <a:ext cx="7137809" cy="936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3F3F3"/>
                  </a:solidFill>
                  <a:effectLst>
                    <a:glow>
                      <a:schemeClr val="tx1"/>
                    </a:glow>
                  </a:effectLst>
                  <a:latin typeface="Aileron Heavy Bold"/>
                </a:rPr>
                <a:t>Hands-On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EF5795-A836-4AE5-9FFC-9ECBB9A2BBEA}"/>
              </a:ext>
            </a:extLst>
          </p:cNvPr>
          <p:cNvGrpSpPr/>
          <p:nvPr/>
        </p:nvGrpSpPr>
        <p:grpSpPr>
          <a:xfrm>
            <a:off x="380999" y="1060012"/>
            <a:ext cx="17907001" cy="9226988"/>
            <a:chOff x="380999" y="1060012"/>
            <a:chExt cx="17907001" cy="92269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A95F9B-9637-475B-A42E-42DA07856AA8}"/>
                </a:ext>
              </a:extLst>
            </p:cNvPr>
            <p:cNvSpPr/>
            <p:nvPr/>
          </p:nvSpPr>
          <p:spPr>
            <a:xfrm>
              <a:off x="8704876" y="1060012"/>
              <a:ext cx="9583124" cy="9226988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DA5A8F-31D5-46A7-B149-E5D97E05C322}"/>
                </a:ext>
              </a:extLst>
            </p:cNvPr>
            <p:cNvSpPr/>
            <p:nvPr/>
          </p:nvSpPr>
          <p:spPr>
            <a:xfrm>
              <a:off x="380999" y="4686300"/>
              <a:ext cx="8330797" cy="5283858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5534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067567" y="7810500"/>
            <a:ext cx="14152866" cy="1961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>
                <a:solidFill>
                  <a:schemeClr val="bg2">
                    <a:lumMod val="25000"/>
                  </a:schemeClr>
                </a:solidFill>
                <a:latin typeface="Aileron Heavy Bold"/>
              </a:rPr>
              <a:t>1. Helps us express our ideas better, better </a:t>
            </a:r>
            <a:r>
              <a:rPr lang="en-US" sz="6400">
                <a:latin typeface="Aileron Heavy Bold"/>
              </a:rPr>
              <a:t>convincing</a:t>
            </a:r>
            <a:r>
              <a:rPr lang="en-US" sz="6400">
                <a:solidFill>
                  <a:schemeClr val="bg2">
                    <a:lumMod val="25000"/>
                  </a:schemeClr>
                </a:solidFill>
                <a:latin typeface="Aileron Heavy Bold"/>
              </a:rPr>
              <a:t> power</a:t>
            </a:r>
          </a:p>
        </p:txBody>
      </p:sp>
      <p:pic>
        <p:nvPicPr>
          <p:cNvPr id="14" name="Graphic 13" descr="Arrow Right outline">
            <a:extLst>
              <a:ext uri="{FF2B5EF4-FFF2-40B4-BE49-F238E27FC236}">
                <a16:creationId xmlns:a16="http://schemas.microsoft.com/office/drawing/2014/main" id="{44A62EBD-9087-4F5B-9837-0741FF365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2705100"/>
            <a:ext cx="2895600" cy="2895600"/>
          </a:xfrm>
          <a:prstGeom prst="rect">
            <a:avLst/>
          </a:prstGeom>
        </p:spPr>
      </p:pic>
      <p:pic>
        <p:nvPicPr>
          <p:cNvPr id="18" name="Graphic 17" descr="Scatterplot outline">
            <a:extLst>
              <a:ext uri="{FF2B5EF4-FFF2-40B4-BE49-F238E27FC236}">
                <a16:creationId xmlns:a16="http://schemas.microsoft.com/office/drawing/2014/main" id="{9D703F44-151C-4B3B-9B24-8E7DF39D1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20400" y="1676400"/>
            <a:ext cx="4953000" cy="4953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9DEFA4-9B31-4A36-B784-8F1A19AE5501}"/>
              </a:ext>
            </a:extLst>
          </p:cNvPr>
          <p:cNvSpPr/>
          <p:nvPr/>
        </p:nvSpPr>
        <p:spPr>
          <a:xfrm>
            <a:off x="4648201" y="882650"/>
            <a:ext cx="2370366" cy="648607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21" name="Table 11">
            <a:extLst>
              <a:ext uri="{FF2B5EF4-FFF2-40B4-BE49-F238E27FC236}">
                <a16:creationId xmlns:a16="http://schemas.microsoft.com/office/drawing/2014/main" id="{0639A8C7-98D6-4B03-A427-BF8C98ED8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808057"/>
              </p:ext>
            </p:extLst>
          </p:nvPr>
        </p:nvGraphicFramePr>
        <p:xfrm>
          <a:off x="4648200" y="909864"/>
          <a:ext cx="2370366" cy="6486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5183">
                  <a:extLst>
                    <a:ext uri="{9D8B030D-6E8A-4147-A177-3AD203B41FA5}">
                      <a16:colId xmlns:a16="http://schemas.microsoft.com/office/drawing/2014/main" val="3892584949"/>
                    </a:ext>
                  </a:extLst>
                </a:gridCol>
                <a:gridCol w="1185183">
                  <a:extLst>
                    <a:ext uri="{9D8B030D-6E8A-4147-A177-3AD203B41FA5}">
                      <a16:colId xmlns:a16="http://schemas.microsoft.com/office/drawing/2014/main" val="822888301"/>
                    </a:ext>
                  </a:extLst>
                </a:gridCol>
              </a:tblGrid>
              <a:tr h="810759">
                <a:tc>
                  <a:txBody>
                    <a:bodyPr/>
                    <a:lstStyle/>
                    <a:p>
                      <a:pPr lvl="0" algn="ctr"/>
                      <a:r>
                        <a:rPr lang="en-SG" sz="3600" b="1">
                          <a:latin typeface="Aileron Regular" panose="020B0604020202020204" charset="0"/>
                          <a:ea typeface="Roboto" panose="02000000000000000000" pitchFamily="2" charset="0"/>
                        </a:rPr>
                        <a:t>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SG" sz="3600" b="1">
                          <a:latin typeface="Aileron Regular" panose="020B0604020202020204" charset="0"/>
                          <a:ea typeface="Roboto" panose="02000000000000000000" pitchFamily="2" charset="0"/>
                        </a:rPr>
                        <a:t>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35879"/>
                  </a:ext>
                </a:extLst>
              </a:tr>
              <a:tr h="810759">
                <a:tc>
                  <a:txBody>
                    <a:bodyPr/>
                    <a:lstStyle/>
                    <a:p>
                      <a:pPr lvl="0" algn="ctr"/>
                      <a:r>
                        <a:rPr lang="en-SG" sz="3600">
                          <a:latin typeface="Aileron Regular" panose="020B0604020202020204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SG" sz="3600">
                          <a:latin typeface="Aileron Regular" panose="020B0604020202020204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09276"/>
                  </a:ext>
                </a:extLst>
              </a:tr>
              <a:tr h="810759">
                <a:tc>
                  <a:txBody>
                    <a:bodyPr/>
                    <a:lstStyle/>
                    <a:p>
                      <a:pPr lvl="0" algn="ctr"/>
                      <a:r>
                        <a:rPr lang="en-SG" sz="3600">
                          <a:latin typeface="Aileron Regular" panose="020B0604020202020204" charset="0"/>
                          <a:ea typeface="Roboto" panose="02000000000000000000" pitchFamily="2" charset="0"/>
                        </a:rPr>
                        <a:t>1.2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SG" sz="3600">
                          <a:latin typeface="Aileron Regular" panose="020B0604020202020204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169449"/>
                  </a:ext>
                </a:extLst>
              </a:tr>
              <a:tr h="810759">
                <a:tc>
                  <a:txBody>
                    <a:bodyPr/>
                    <a:lstStyle/>
                    <a:p>
                      <a:pPr lvl="0" algn="ctr"/>
                      <a:r>
                        <a:rPr lang="en-SG" sz="3600">
                          <a:latin typeface="Aileron Regular" panose="020B0604020202020204" charset="0"/>
                          <a:ea typeface="Roboto" panose="02000000000000000000" pitchFamily="2" charset="0"/>
                        </a:rPr>
                        <a:t>2.2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SG" sz="3600">
                          <a:latin typeface="Aileron Regular" panose="020B0604020202020204" charset="0"/>
                          <a:ea typeface="Roboto" panose="02000000000000000000" pitchFamily="2" charset="0"/>
                        </a:rPr>
                        <a:t>1.8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502776"/>
                  </a:ext>
                </a:extLst>
              </a:tr>
              <a:tr h="810759">
                <a:tc>
                  <a:txBody>
                    <a:bodyPr/>
                    <a:lstStyle/>
                    <a:p>
                      <a:pPr lvl="0" algn="ctr"/>
                      <a:r>
                        <a:rPr lang="en-SG" sz="3600">
                          <a:latin typeface="Aileron Regular" panose="020B0604020202020204" charset="0"/>
                          <a:ea typeface="Roboto" panose="02000000000000000000" pitchFamily="2" charset="0"/>
                        </a:rPr>
                        <a:t>2.2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SG" sz="3600">
                          <a:latin typeface="Aileron Regular" panose="020B0604020202020204" charset="0"/>
                          <a:ea typeface="Roboto" panose="02000000000000000000" pitchFamily="2" charset="0"/>
                        </a:rPr>
                        <a:t>2.8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748077"/>
                  </a:ext>
                </a:extLst>
              </a:tr>
              <a:tr h="810759">
                <a:tc>
                  <a:txBody>
                    <a:bodyPr/>
                    <a:lstStyle/>
                    <a:p>
                      <a:pPr lvl="0" algn="ctr"/>
                      <a:r>
                        <a:rPr lang="en-SG" sz="3600">
                          <a:latin typeface="Aileron Regular" panose="020B0604020202020204" charset="0"/>
                          <a:ea typeface="Roboto" panose="02000000000000000000" pitchFamily="2" charset="0"/>
                        </a:rPr>
                        <a:t>3.2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SG" sz="3600">
                          <a:latin typeface="Aileron Regular" panose="020B0604020202020204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869605"/>
                  </a:ext>
                </a:extLst>
              </a:tr>
              <a:tr h="810759">
                <a:tc>
                  <a:txBody>
                    <a:bodyPr/>
                    <a:lstStyle/>
                    <a:p>
                      <a:pPr lvl="0" algn="ctr"/>
                      <a:r>
                        <a:rPr lang="en-SG" sz="3600">
                          <a:latin typeface="Aileron Regular" panose="020B0604020202020204" charset="0"/>
                          <a:ea typeface="Roboto" panose="02000000000000000000" pitchFamily="2" charset="0"/>
                        </a:rPr>
                        <a:t>4.2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SG" sz="3600">
                          <a:latin typeface="Aileron Regular" panose="020B0604020202020204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746213"/>
                  </a:ext>
                </a:extLst>
              </a:tr>
              <a:tr h="810759">
                <a:tc>
                  <a:txBody>
                    <a:bodyPr/>
                    <a:lstStyle/>
                    <a:p>
                      <a:pPr lvl="0" algn="ctr"/>
                      <a:r>
                        <a:rPr lang="en-SG" sz="3600">
                          <a:latin typeface="Aileron Regular" panose="020B0604020202020204" charset="0"/>
                          <a:ea typeface="Roboto" panose="02000000000000000000" pitchFamily="2" charset="0"/>
                        </a:rPr>
                        <a:t>4.2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SG" sz="3600">
                          <a:latin typeface="Aileron Regular" panose="020B0604020202020204" charset="0"/>
                          <a:ea typeface="Roboto" panose="02000000000000000000" pitchFamily="2" charset="0"/>
                        </a:rPr>
                        <a:t>4.1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62743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5D011332-499F-4DB0-BC40-555B5BF578E4}"/>
              </a:ext>
            </a:extLst>
          </p:cNvPr>
          <p:cNvSpPr txBox="1"/>
          <p:nvPr/>
        </p:nvSpPr>
        <p:spPr>
          <a:xfrm>
            <a:off x="897891" y="8343900"/>
            <a:ext cx="16492217" cy="907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5000" dirty="0">
                <a:solidFill>
                  <a:schemeClr val="bg2">
                    <a:lumMod val="25000"/>
                  </a:schemeClr>
                </a:solidFill>
                <a:latin typeface="Aileron Heavy Bold"/>
              </a:rPr>
              <a:t>2. Helps  us </a:t>
            </a:r>
            <a:r>
              <a:rPr lang="en-US" sz="5000" dirty="0">
                <a:latin typeface="Aileron Heavy Bold"/>
              </a:rPr>
              <a:t>understand</a:t>
            </a:r>
            <a:r>
              <a:rPr lang="en-US" sz="5000" dirty="0">
                <a:solidFill>
                  <a:schemeClr val="bg2">
                    <a:lumMod val="25000"/>
                  </a:schemeClr>
                </a:solidFill>
                <a:latin typeface="Aileron Heavy Bold"/>
              </a:rPr>
              <a:t> our model and data better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379781-546F-410E-AF9E-C273CA760DF7}"/>
              </a:ext>
            </a:extLst>
          </p:cNvPr>
          <p:cNvGrpSpPr/>
          <p:nvPr/>
        </p:nvGrpSpPr>
        <p:grpSpPr>
          <a:xfrm>
            <a:off x="11887200" y="1169857"/>
            <a:ext cx="3925411" cy="6636895"/>
            <a:chOff x="12020843" y="1181100"/>
            <a:chExt cx="3925411" cy="66368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BBF48E-1CAB-4EB0-BD71-227E84F5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20843" y="1181100"/>
              <a:ext cx="2076157" cy="66368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31F644-6D19-4250-BB10-91D126986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7000" y="1181100"/>
              <a:ext cx="1849254" cy="663689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5FCE95-18A5-496E-A3A3-37A9BC10254B}"/>
              </a:ext>
            </a:extLst>
          </p:cNvPr>
          <p:cNvSpPr txBox="1"/>
          <p:nvPr/>
        </p:nvSpPr>
        <p:spPr>
          <a:xfrm>
            <a:off x="1109983" y="2694214"/>
            <a:ext cx="74116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0">
                <a:effectLst/>
                <a:latin typeface="Aileron Regular" panose="020B0604020202020204" charset="0"/>
              </a:rPr>
              <a:t>model = </a:t>
            </a:r>
            <a:r>
              <a:rPr lang="en-SG" b="0" err="1">
                <a:effectLst/>
                <a:latin typeface="Aileron Regular" panose="020B0604020202020204" charset="0"/>
              </a:rPr>
              <a:t>tf.keras.models.Sequential</a:t>
            </a:r>
            <a:r>
              <a:rPr lang="en-SG" b="0">
                <a:effectLst/>
                <a:latin typeface="Aileron Regular" panose="020B0604020202020204" charset="0"/>
              </a:rPr>
              <a:t>([</a:t>
            </a:r>
          </a:p>
          <a:p>
            <a:r>
              <a:rPr lang="en-SG" b="0">
                <a:effectLst/>
                <a:latin typeface="Aileron Regular" panose="020B0604020202020204" charset="0"/>
              </a:rPr>
              <a:t>    tf.keras.layers.Conv2D(32, (5,5), padding='same', activation='</a:t>
            </a:r>
            <a:r>
              <a:rPr lang="en-SG" b="0" err="1">
                <a:effectLst/>
                <a:latin typeface="Aileron Regular" panose="020B0604020202020204" charset="0"/>
              </a:rPr>
              <a:t>relu</a:t>
            </a:r>
            <a:r>
              <a:rPr lang="en-SG" b="0">
                <a:effectLst/>
                <a:latin typeface="Aileron Regular" panose="020B0604020202020204" charset="0"/>
              </a:rPr>
              <a:t>’, \</a:t>
            </a:r>
          </a:p>
          <a:p>
            <a:r>
              <a:rPr lang="en-SG" b="0">
                <a:effectLst/>
                <a:latin typeface="Aileron Regular" panose="020B0604020202020204" charset="0"/>
              </a:rPr>
              <a:t>     </a:t>
            </a:r>
            <a:r>
              <a:rPr lang="en-SG" err="1">
                <a:latin typeface="Aileron Regular" panose="020B0604020202020204" charset="0"/>
              </a:rPr>
              <a:t>i</a:t>
            </a:r>
            <a:r>
              <a:rPr lang="en-SG" b="0" err="1">
                <a:effectLst/>
                <a:latin typeface="Aileron Regular" panose="020B0604020202020204" charset="0"/>
              </a:rPr>
              <a:t>nput_shape</a:t>
            </a:r>
            <a:r>
              <a:rPr lang="en-SG" b="0">
                <a:effectLst/>
                <a:latin typeface="Aileron Regular" panose="020B0604020202020204" charset="0"/>
              </a:rPr>
              <a:t>=(28,28,1)),</a:t>
            </a:r>
          </a:p>
          <a:p>
            <a:r>
              <a:rPr lang="en-SG" b="0">
                <a:effectLst/>
                <a:latin typeface="Aileron Regular" panose="020B0604020202020204" charset="0"/>
              </a:rPr>
              <a:t>    tf.keras.layers.Conv2D(32, (5,5), padding='same', activation='</a:t>
            </a:r>
            <a:r>
              <a:rPr lang="en-SG" b="0" err="1">
                <a:effectLst/>
                <a:latin typeface="Aileron Regular" panose="020B0604020202020204" charset="0"/>
              </a:rPr>
              <a:t>relu</a:t>
            </a:r>
            <a:r>
              <a:rPr lang="en-SG" b="0">
                <a:effectLst/>
                <a:latin typeface="Aileron Regular" panose="020B0604020202020204" charset="0"/>
              </a:rPr>
              <a:t>'),</a:t>
            </a:r>
          </a:p>
          <a:p>
            <a:r>
              <a:rPr lang="en-SG" b="0">
                <a:effectLst/>
                <a:latin typeface="Aileron Regular" panose="020B0604020202020204" charset="0"/>
              </a:rPr>
              <a:t>    tf.keras.layers.MaxPool2D(),</a:t>
            </a:r>
          </a:p>
          <a:p>
            <a:r>
              <a:rPr lang="en-SG" b="0">
                <a:effectLst/>
                <a:latin typeface="Aileron Regular" panose="020B0604020202020204" charset="0"/>
              </a:rPr>
              <a:t>    </a:t>
            </a:r>
            <a:r>
              <a:rPr lang="en-SG" b="0" err="1">
                <a:effectLst/>
                <a:latin typeface="Aileron Regular" panose="020B0604020202020204" charset="0"/>
              </a:rPr>
              <a:t>tf.keras.layers.Dropout</a:t>
            </a:r>
            <a:r>
              <a:rPr lang="en-SG" b="0">
                <a:effectLst/>
                <a:latin typeface="Aileron Regular" panose="020B0604020202020204" charset="0"/>
              </a:rPr>
              <a:t>(0.25),</a:t>
            </a:r>
          </a:p>
          <a:p>
            <a:r>
              <a:rPr lang="en-SG" b="0">
                <a:effectLst/>
                <a:latin typeface="Aileron Regular" panose="020B0604020202020204" charset="0"/>
              </a:rPr>
              <a:t>    tf.keras.layers.Conv2D(64, (3,3), padding='same', activation='</a:t>
            </a:r>
            <a:r>
              <a:rPr lang="en-SG" b="0" err="1">
                <a:effectLst/>
                <a:latin typeface="Aileron Regular" panose="020B0604020202020204" charset="0"/>
              </a:rPr>
              <a:t>relu</a:t>
            </a:r>
            <a:r>
              <a:rPr lang="en-SG" b="0">
                <a:effectLst/>
                <a:latin typeface="Aileron Regular" panose="020B0604020202020204" charset="0"/>
              </a:rPr>
              <a:t>'),</a:t>
            </a:r>
          </a:p>
          <a:p>
            <a:r>
              <a:rPr lang="en-SG" b="0">
                <a:effectLst/>
                <a:latin typeface="Aileron Regular" panose="020B0604020202020204" charset="0"/>
              </a:rPr>
              <a:t>    tf.keras.layers.Conv2D(64, (3,3), padding='same', activation='</a:t>
            </a:r>
            <a:r>
              <a:rPr lang="en-SG" b="0" err="1">
                <a:effectLst/>
                <a:latin typeface="Aileron Regular" panose="020B0604020202020204" charset="0"/>
              </a:rPr>
              <a:t>relu</a:t>
            </a:r>
            <a:r>
              <a:rPr lang="en-SG" b="0">
                <a:effectLst/>
                <a:latin typeface="Aileron Regular" panose="020B0604020202020204" charset="0"/>
              </a:rPr>
              <a:t>'),</a:t>
            </a:r>
          </a:p>
          <a:p>
            <a:r>
              <a:rPr lang="en-SG" b="0">
                <a:effectLst/>
                <a:latin typeface="Aileron Regular" panose="020B0604020202020204" charset="0"/>
              </a:rPr>
              <a:t>    tf.keras.layers.MaxPool2D(strides=(2,2)),</a:t>
            </a:r>
          </a:p>
          <a:p>
            <a:r>
              <a:rPr lang="en-SG" b="0">
                <a:effectLst/>
                <a:latin typeface="Aileron Regular" panose="020B0604020202020204" charset="0"/>
              </a:rPr>
              <a:t>    </a:t>
            </a:r>
            <a:r>
              <a:rPr lang="en-SG" b="0" err="1">
                <a:effectLst/>
                <a:latin typeface="Aileron Regular" panose="020B0604020202020204" charset="0"/>
              </a:rPr>
              <a:t>tf.keras.layers.Dropout</a:t>
            </a:r>
            <a:r>
              <a:rPr lang="en-SG" b="0">
                <a:effectLst/>
                <a:latin typeface="Aileron Regular" panose="020B0604020202020204" charset="0"/>
              </a:rPr>
              <a:t>(0.25),</a:t>
            </a:r>
          </a:p>
          <a:p>
            <a:r>
              <a:rPr lang="en-SG" b="0">
                <a:effectLst/>
                <a:latin typeface="Aileron Regular" panose="020B0604020202020204" charset="0"/>
              </a:rPr>
              <a:t>    </a:t>
            </a:r>
            <a:r>
              <a:rPr lang="en-SG" b="0" err="1">
                <a:effectLst/>
                <a:latin typeface="Aileron Regular" panose="020B0604020202020204" charset="0"/>
              </a:rPr>
              <a:t>tf.keras.layers.Flatten</a:t>
            </a:r>
            <a:r>
              <a:rPr lang="en-SG" b="0">
                <a:effectLst/>
                <a:latin typeface="Aileron Regular" panose="020B0604020202020204" charset="0"/>
              </a:rPr>
              <a:t>(),</a:t>
            </a:r>
          </a:p>
          <a:p>
            <a:r>
              <a:rPr lang="en-SG" b="0">
                <a:effectLst/>
                <a:latin typeface="Aileron Regular" panose="020B0604020202020204" charset="0"/>
              </a:rPr>
              <a:t>    </a:t>
            </a:r>
            <a:r>
              <a:rPr lang="en-SG" b="0" err="1">
                <a:effectLst/>
                <a:latin typeface="Aileron Regular" panose="020B0604020202020204" charset="0"/>
              </a:rPr>
              <a:t>tf.keras.layers.Dense</a:t>
            </a:r>
            <a:r>
              <a:rPr lang="en-SG" b="0">
                <a:effectLst/>
                <a:latin typeface="Aileron Regular" panose="020B0604020202020204" charset="0"/>
              </a:rPr>
              <a:t>(128, activation='</a:t>
            </a:r>
            <a:r>
              <a:rPr lang="en-SG" b="0" err="1">
                <a:effectLst/>
                <a:latin typeface="Aileron Regular" panose="020B0604020202020204" charset="0"/>
              </a:rPr>
              <a:t>relu</a:t>
            </a:r>
            <a:r>
              <a:rPr lang="en-SG" b="0">
                <a:effectLst/>
                <a:latin typeface="Aileron Regular" panose="020B0604020202020204" charset="0"/>
              </a:rPr>
              <a:t>'),</a:t>
            </a:r>
          </a:p>
          <a:p>
            <a:r>
              <a:rPr lang="en-SG" b="0">
                <a:effectLst/>
                <a:latin typeface="Aileron Regular" panose="020B0604020202020204" charset="0"/>
              </a:rPr>
              <a:t>    </a:t>
            </a:r>
            <a:r>
              <a:rPr lang="en-SG" b="0" err="1">
                <a:effectLst/>
                <a:latin typeface="Aileron Regular" panose="020B0604020202020204" charset="0"/>
              </a:rPr>
              <a:t>tf.keras.layers.Dropout</a:t>
            </a:r>
            <a:r>
              <a:rPr lang="en-SG" b="0">
                <a:effectLst/>
                <a:latin typeface="Aileron Regular" panose="020B0604020202020204" charset="0"/>
              </a:rPr>
              <a:t>(0.5),</a:t>
            </a:r>
          </a:p>
          <a:p>
            <a:r>
              <a:rPr lang="en-SG" b="0">
                <a:effectLst/>
                <a:latin typeface="Aileron Regular" panose="020B0604020202020204" charset="0"/>
              </a:rPr>
              <a:t>    </a:t>
            </a:r>
            <a:r>
              <a:rPr lang="en-SG" b="0" err="1">
                <a:effectLst/>
                <a:latin typeface="Aileron Regular" panose="020B0604020202020204" charset="0"/>
              </a:rPr>
              <a:t>tf.keras.layers.Dense</a:t>
            </a:r>
            <a:r>
              <a:rPr lang="en-SG" b="0">
                <a:effectLst/>
                <a:latin typeface="Aileron Regular" panose="020B0604020202020204" charset="0"/>
              </a:rPr>
              <a:t>(</a:t>
            </a:r>
            <a:r>
              <a:rPr lang="en-SG" b="0" err="1">
                <a:effectLst/>
                <a:latin typeface="Aileron Regular" panose="020B0604020202020204" charset="0"/>
              </a:rPr>
              <a:t>num_classes</a:t>
            </a:r>
            <a:r>
              <a:rPr lang="en-SG" b="0">
                <a:effectLst/>
                <a:latin typeface="Aileron Regular" panose="020B0604020202020204" charset="0"/>
              </a:rPr>
              <a:t>, activation='</a:t>
            </a:r>
            <a:r>
              <a:rPr lang="en-SG" b="0" err="1">
                <a:effectLst/>
                <a:latin typeface="Aileron Regular" panose="020B0604020202020204" charset="0"/>
              </a:rPr>
              <a:t>softmax</a:t>
            </a:r>
            <a:r>
              <a:rPr lang="en-SG" b="0">
                <a:effectLst/>
                <a:latin typeface="Aileron Regular" panose="020B0604020202020204" charset="0"/>
              </a:rPr>
              <a:t>')</a:t>
            </a:r>
          </a:p>
          <a:p>
            <a:r>
              <a:rPr lang="en-SG" b="0">
                <a:effectLst/>
                <a:latin typeface="Aileron Regular" panose="020B0604020202020204" charset="0"/>
              </a:rPr>
              <a:t>])</a:t>
            </a:r>
          </a:p>
          <a:p>
            <a:endParaRPr lang="en-SG">
              <a:latin typeface="Aileron Regular" panose="020B060402020202020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DA4DA2-0AB6-4C5B-B0C8-FE4F6CEF343A}"/>
              </a:ext>
            </a:extLst>
          </p:cNvPr>
          <p:cNvGrpSpPr/>
          <p:nvPr/>
        </p:nvGrpSpPr>
        <p:grpSpPr>
          <a:xfrm>
            <a:off x="756557" y="1554605"/>
            <a:ext cx="7924800" cy="5867400"/>
            <a:chOff x="756557" y="1554605"/>
            <a:chExt cx="7924800" cy="58674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6516E9-9F44-40BD-8621-790315C8C96F}"/>
                </a:ext>
              </a:extLst>
            </p:cNvPr>
            <p:cNvSpPr/>
            <p:nvPr/>
          </p:nvSpPr>
          <p:spPr>
            <a:xfrm>
              <a:off x="756557" y="1554605"/>
              <a:ext cx="7924800" cy="5867400"/>
            </a:xfrm>
            <a:prstGeom prst="rect">
              <a:avLst/>
            </a:prstGeom>
            <a:solidFill>
              <a:srgbClr val="F3F3F3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7D7941-C753-4EA8-A86E-BE50D09F94AA}"/>
                </a:ext>
              </a:extLst>
            </p:cNvPr>
            <p:cNvSpPr txBox="1"/>
            <p:nvPr/>
          </p:nvSpPr>
          <p:spPr>
            <a:xfrm>
              <a:off x="1861619" y="2694214"/>
              <a:ext cx="6088691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3900">
                  <a:latin typeface="Aileron Heavy" panose="020B0604020202020204" charset="0"/>
                </a:rPr>
                <a:t>???</a:t>
              </a:r>
            </a:p>
          </p:txBody>
        </p:sp>
      </p:grpSp>
      <p:pic>
        <p:nvPicPr>
          <p:cNvPr id="11" name="Graphic 10" descr="Arrow Right outline">
            <a:extLst>
              <a:ext uri="{FF2B5EF4-FFF2-40B4-BE49-F238E27FC236}">
                <a16:creationId xmlns:a16="http://schemas.microsoft.com/office/drawing/2014/main" id="{67C2A877-5804-4EB8-959E-3C8A4A9E9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8555" y="3180343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1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5D011332-499F-4DB0-BC40-555B5BF578E4}"/>
              </a:ext>
            </a:extLst>
          </p:cNvPr>
          <p:cNvSpPr txBox="1"/>
          <p:nvPr/>
        </p:nvSpPr>
        <p:spPr>
          <a:xfrm>
            <a:off x="1109983" y="723900"/>
            <a:ext cx="16068033" cy="948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>
                <a:solidFill>
                  <a:schemeClr val="bg2">
                    <a:lumMod val="25000"/>
                  </a:schemeClr>
                </a:solidFill>
                <a:latin typeface="Aileron Heavy Bold"/>
              </a:rPr>
              <a:t>3. It Just Looks Nice!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4E9D0C-5312-4302-B2A9-CE15E5C7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7205">
            <a:off x="1052516" y="2915679"/>
            <a:ext cx="8526042" cy="5712237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BB66AD0E-0F13-41BD-9476-E822E1F64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3" r="4673"/>
          <a:stretch/>
        </p:blipFill>
        <p:spPr bwMode="auto">
          <a:xfrm rot="240856">
            <a:off x="9623752" y="3281488"/>
            <a:ext cx="7913408" cy="5275605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84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95400" y="3162300"/>
            <a:ext cx="7137809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>
                <a:solidFill>
                  <a:srgbClr val="F3F3F3"/>
                </a:solidFill>
                <a:latin typeface="Aileron Heavy Bold"/>
              </a:rPr>
              <a:t>Why </a:t>
            </a:r>
            <a:r>
              <a:rPr lang="en-US" sz="6000" err="1">
                <a:solidFill>
                  <a:srgbClr val="F3F3F3"/>
                </a:solidFill>
                <a:latin typeface="Aileron Heavy Bold"/>
              </a:rPr>
              <a:t>Visualise</a:t>
            </a:r>
            <a:r>
              <a:rPr lang="en-US" sz="6000">
                <a:solidFill>
                  <a:srgbClr val="F3F3F3"/>
                </a:solidFill>
                <a:latin typeface="Aileron Heavy Bold"/>
              </a:rPr>
              <a:t>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8982A4-C876-4DE3-9AFF-F75E6EBEEBE2}"/>
              </a:ext>
            </a:extLst>
          </p:cNvPr>
          <p:cNvGrpSpPr/>
          <p:nvPr/>
        </p:nvGrpSpPr>
        <p:grpSpPr>
          <a:xfrm rot="20741941">
            <a:off x="14156583" y="7786207"/>
            <a:ext cx="4391444" cy="2147355"/>
            <a:chOff x="6016695" y="4934051"/>
            <a:chExt cx="6272293" cy="306706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6012A0A-BC67-4E74-9EAD-9993167D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17468629">
              <a:off x="8381213" y="6571890"/>
              <a:ext cx="1525575" cy="1332871"/>
            </a:xfrm>
            <a:prstGeom prst="rect">
              <a:avLst/>
            </a:prstGeom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63C6CECA-F368-4756-B1F5-1FC60C7EFDF4}"/>
                </a:ext>
              </a:extLst>
            </p:cNvPr>
            <p:cNvSpPr txBox="1"/>
            <p:nvPr/>
          </p:nvSpPr>
          <p:spPr>
            <a:xfrm>
              <a:off x="6016695" y="4934051"/>
              <a:ext cx="6272293" cy="1450669"/>
            </a:xfrm>
            <a:prstGeom prst="rect">
              <a:avLst/>
            </a:prstGeom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6600">
                  <a:solidFill>
                    <a:srgbClr val="F3F3F3"/>
                  </a:solidFill>
                  <a:effectLst>
                    <a:glow>
                      <a:schemeClr val="bg1"/>
                    </a:glow>
                  </a:effectLst>
                  <a:latin typeface="Aileron Heavy"/>
                </a:rPr>
                <a:t>Agenda.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ED6707-7936-4E8A-BFD5-4A56433E0344}"/>
              </a:ext>
            </a:extLst>
          </p:cNvPr>
          <p:cNvGrpSpPr/>
          <p:nvPr/>
        </p:nvGrpSpPr>
        <p:grpSpPr>
          <a:xfrm>
            <a:off x="9398203" y="872554"/>
            <a:ext cx="7696200" cy="3226541"/>
            <a:chOff x="9398203" y="872554"/>
            <a:chExt cx="7696200" cy="3226541"/>
          </a:xfrm>
        </p:grpSpPr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E886E16D-43B5-448E-8DF0-BEC09BD45520}"/>
                </a:ext>
              </a:extLst>
            </p:cNvPr>
            <p:cNvSpPr txBox="1"/>
            <p:nvPr/>
          </p:nvSpPr>
          <p:spPr>
            <a:xfrm>
              <a:off x="9398203" y="3162300"/>
              <a:ext cx="7696200" cy="936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3F3F3"/>
                  </a:solidFill>
                  <a:latin typeface="Aileron Heavy Bold"/>
                </a:rPr>
                <a:t>Data Analytics Tools</a:t>
              </a:r>
            </a:p>
          </p:txBody>
        </p:sp>
        <p:pic>
          <p:nvPicPr>
            <p:cNvPr id="21" name="Graphic 20" descr="Statistics outline">
              <a:extLst>
                <a:ext uri="{FF2B5EF4-FFF2-40B4-BE49-F238E27FC236}">
                  <a16:creationId xmlns:a16="http://schemas.microsoft.com/office/drawing/2014/main" id="{47477886-417C-43E5-8134-5811536BD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43348" y="872554"/>
              <a:ext cx="2405912" cy="2405912"/>
            </a:xfrm>
            <a:prstGeom prst="rect">
              <a:avLst/>
            </a:prstGeom>
          </p:spPr>
        </p:pic>
      </p:grpSp>
      <p:pic>
        <p:nvPicPr>
          <p:cNvPr id="23" name="Graphic 22" descr="Eye outline">
            <a:extLst>
              <a:ext uri="{FF2B5EF4-FFF2-40B4-BE49-F238E27FC236}">
                <a16:creationId xmlns:a16="http://schemas.microsoft.com/office/drawing/2014/main" id="{C07CA6EC-3DD2-40DC-B7F5-71F5D2337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6504" y="627710"/>
            <a:ext cx="2895600" cy="28956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07CB151-A696-4DBE-BFE7-8A3CDF553F67}"/>
              </a:ext>
            </a:extLst>
          </p:cNvPr>
          <p:cNvGrpSpPr/>
          <p:nvPr/>
        </p:nvGrpSpPr>
        <p:grpSpPr>
          <a:xfrm>
            <a:off x="1625804" y="5166520"/>
            <a:ext cx="6477000" cy="4221533"/>
            <a:chOff x="1625804" y="5166520"/>
            <a:chExt cx="6477000" cy="4221533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25ADCF85-2130-4943-8DC2-2A865DF1A082}"/>
                </a:ext>
              </a:extLst>
            </p:cNvPr>
            <p:cNvSpPr txBox="1"/>
            <p:nvPr/>
          </p:nvSpPr>
          <p:spPr>
            <a:xfrm>
              <a:off x="1625804" y="7438160"/>
              <a:ext cx="6477000" cy="1949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3F3F3"/>
                  </a:solidFill>
                  <a:latin typeface="Aileron Heavy Bold"/>
                </a:rPr>
                <a:t>Machine Learning Tools</a:t>
              </a:r>
            </a:p>
          </p:txBody>
        </p:sp>
        <p:pic>
          <p:nvPicPr>
            <p:cNvPr id="27" name="Graphic 26" descr="Left Brain outline">
              <a:extLst>
                <a:ext uri="{FF2B5EF4-FFF2-40B4-BE49-F238E27FC236}">
                  <a16:creationId xmlns:a16="http://schemas.microsoft.com/office/drawing/2014/main" id="{7A646C09-E25B-48E5-8887-924A28201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41983" y="5166520"/>
              <a:ext cx="2444641" cy="244464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733021-2A71-4537-94BB-7711E6C9148B}"/>
              </a:ext>
            </a:extLst>
          </p:cNvPr>
          <p:cNvGrpSpPr/>
          <p:nvPr/>
        </p:nvGrpSpPr>
        <p:grpSpPr>
          <a:xfrm>
            <a:off x="9677399" y="5143500"/>
            <a:ext cx="8458201" cy="4826658"/>
            <a:chOff x="9677399" y="5143500"/>
            <a:chExt cx="8458201" cy="4826658"/>
          </a:xfrm>
        </p:grpSpPr>
        <p:pic>
          <p:nvPicPr>
            <p:cNvPr id="31" name="Graphic 30" descr="Sign language outline">
              <a:extLst>
                <a:ext uri="{FF2B5EF4-FFF2-40B4-BE49-F238E27FC236}">
                  <a16:creationId xmlns:a16="http://schemas.microsoft.com/office/drawing/2014/main" id="{D8368CB1-B45F-4686-A242-E896A28F7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01378" y="5143500"/>
              <a:ext cx="2444641" cy="2444641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583453-E55A-4537-9240-E90B81CDA2CA}"/>
                </a:ext>
              </a:extLst>
            </p:cNvPr>
            <p:cNvSpPr/>
            <p:nvPr/>
          </p:nvSpPr>
          <p:spPr>
            <a:xfrm>
              <a:off x="14249400" y="7277101"/>
              <a:ext cx="3886200" cy="2693057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24E6708B-17D8-45AE-8642-BBBB8B695319}"/>
                </a:ext>
              </a:extLst>
            </p:cNvPr>
            <p:cNvSpPr txBox="1"/>
            <p:nvPr/>
          </p:nvSpPr>
          <p:spPr>
            <a:xfrm>
              <a:off x="9677399" y="7407105"/>
              <a:ext cx="7137809" cy="936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3F3F3"/>
                  </a:solidFill>
                  <a:effectLst>
                    <a:glow>
                      <a:schemeClr val="tx1"/>
                    </a:glow>
                  </a:effectLst>
                  <a:latin typeface="Aileron Heavy Bold"/>
                </a:rPr>
                <a:t>Hands-On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779491-823D-4D0D-BF49-88C394012238}"/>
              </a:ext>
            </a:extLst>
          </p:cNvPr>
          <p:cNvGrpSpPr/>
          <p:nvPr/>
        </p:nvGrpSpPr>
        <p:grpSpPr>
          <a:xfrm>
            <a:off x="-1480320" y="1060012"/>
            <a:ext cx="19768320" cy="9226988"/>
            <a:chOff x="-1480320" y="1060012"/>
            <a:chExt cx="19768320" cy="92269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69980E-130D-4675-AE85-2F2AA24D35BA}"/>
                </a:ext>
              </a:extLst>
            </p:cNvPr>
            <p:cNvSpPr/>
            <p:nvPr/>
          </p:nvSpPr>
          <p:spPr>
            <a:xfrm>
              <a:off x="-1480320" y="1060012"/>
              <a:ext cx="9583124" cy="9226988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61F5C2-795C-45B1-A7E4-F75F970F6438}"/>
                </a:ext>
              </a:extLst>
            </p:cNvPr>
            <p:cNvSpPr/>
            <p:nvPr/>
          </p:nvSpPr>
          <p:spPr>
            <a:xfrm>
              <a:off x="7777830" y="4796230"/>
              <a:ext cx="10510170" cy="5490769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22" name="Picture 4">
            <a:extLst>
              <a:ext uri="{FF2B5EF4-FFF2-40B4-BE49-F238E27FC236}">
                <a16:creationId xmlns:a16="http://schemas.microsoft.com/office/drawing/2014/main" id="{4EEEA150-48CA-4555-84B8-234D2B37572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311242" y="-1410809"/>
            <a:ext cx="2304999" cy="1234044"/>
          </a:xfrm>
          <a:prstGeom prst="rect">
            <a:avLst/>
          </a:prstGeom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ED6752AF-9EA2-4A61-A22F-E16501C3FFA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759213" y="-1729100"/>
            <a:ext cx="2037234" cy="1468147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54606591-D91B-494B-9475-E091FFA57D8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 rot="-2846079">
            <a:off x="10144869" y="-1359676"/>
            <a:ext cx="930350" cy="882971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C0C95635-3A52-49EA-A0ED-7725687522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432890">
            <a:off x="12015498" y="-1584625"/>
            <a:ext cx="1525575" cy="1332871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4638B5C9-8158-4E2B-9463-C2A99383096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-2807902" y="668634"/>
            <a:ext cx="2402463" cy="2627083"/>
          </a:xfrm>
          <a:prstGeom prst="rect">
            <a:avLst/>
          </a:prstGeom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145B234A-D9F2-4D62-8B84-424691CD58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7925507">
            <a:off x="19445467" y="2856873"/>
            <a:ext cx="1525575" cy="133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6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19911" y="1911968"/>
            <a:ext cx="2304999" cy="123404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93213" y="481374"/>
            <a:ext cx="2037234" cy="14681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846079">
            <a:off x="10126116" y="2181930"/>
            <a:ext cx="930350" cy="8829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432890">
            <a:off x="9617957" y="1284167"/>
            <a:ext cx="1525575" cy="133287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09367" y="1215448"/>
            <a:ext cx="2402463" cy="26270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925507">
            <a:off x="8853667" y="1984632"/>
            <a:ext cx="1525575" cy="13328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17FB41B-0D1E-4C50-910C-72329443156D}"/>
              </a:ext>
            </a:extLst>
          </p:cNvPr>
          <p:cNvGrpSpPr/>
          <p:nvPr/>
        </p:nvGrpSpPr>
        <p:grpSpPr>
          <a:xfrm>
            <a:off x="3152254" y="3735868"/>
            <a:ext cx="5903951" cy="4658495"/>
            <a:chOff x="3152254" y="3735868"/>
            <a:chExt cx="5903951" cy="4658495"/>
          </a:xfrm>
        </p:grpSpPr>
        <p:pic>
          <p:nvPicPr>
            <p:cNvPr id="20" name="Graphic 19" descr="Arrow Right outline">
              <a:extLst>
                <a:ext uri="{FF2B5EF4-FFF2-40B4-BE49-F238E27FC236}">
                  <a16:creationId xmlns:a16="http://schemas.microsoft.com/office/drawing/2014/main" id="{2099A0FB-E3B6-46CB-B921-8C9AE8F3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527399">
              <a:off x="5366453" y="3735868"/>
              <a:ext cx="2710570" cy="2710570"/>
            </a:xfrm>
            <a:prstGeom prst="rect">
              <a:avLst/>
            </a:prstGeom>
          </p:spPr>
        </p:pic>
        <p:pic>
          <p:nvPicPr>
            <p:cNvPr id="12290" name="Picture 2" descr="Welcome To Colaboratory - Colaboratory">
              <a:extLst>
                <a:ext uri="{FF2B5EF4-FFF2-40B4-BE49-F238E27FC236}">
                  <a16:creationId xmlns:a16="http://schemas.microsoft.com/office/drawing/2014/main" id="{C693DB49-4754-4E84-93BA-5F6045DEA4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4230" y="4473645"/>
              <a:ext cx="1235017" cy="1235017"/>
            </a:xfrm>
            <a:prstGeom prst="rect">
              <a:avLst/>
            </a:prstGeom>
            <a:noFill/>
            <a:effectLst>
              <a:glow rad="2540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F1B808AB-A002-484D-88AA-D177F382D384}"/>
                </a:ext>
              </a:extLst>
            </p:cNvPr>
            <p:cNvSpPr txBox="1"/>
            <p:nvPr/>
          </p:nvSpPr>
          <p:spPr>
            <a:xfrm>
              <a:off x="3152254" y="6444470"/>
              <a:ext cx="5903951" cy="1949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9AB00"/>
                  </a:solidFill>
                  <a:latin typeface="Aileron Heavy Bold"/>
                </a:rPr>
                <a:t>Google </a:t>
              </a:r>
              <a:r>
                <a:rPr lang="en-US" sz="6000" err="1">
                  <a:solidFill>
                    <a:srgbClr val="F9AB00"/>
                  </a:solidFill>
                  <a:latin typeface="Aileron Heavy Bold"/>
                </a:rPr>
                <a:t>Colab</a:t>
              </a:r>
              <a:r>
                <a:rPr lang="en-US" sz="6000">
                  <a:solidFill>
                    <a:srgbClr val="F9AB00"/>
                  </a:solidFill>
                  <a:latin typeface="Aileron Heavy Bold"/>
                </a:rPr>
                <a:t> Data Tables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839EB5C-5553-4DAF-B4E3-B821C4C80A78}"/>
              </a:ext>
            </a:extLst>
          </p:cNvPr>
          <p:cNvGrpSpPr/>
          <p:nvPr/>
        </p:nvGrpSpPr>
        <p:grpSpPr>
          <a:xfrm>
            <a:off x="9096835" y="3798944"/>
            <a:ext cx="5903951" cy="3620472"/>
            <a:chOff x="9096835" y="3798944"/>
            <a:chExt cx="5903951" cy="3620472"/>
          </a:xfrm>
        </p:grpSpPr>
        <p:pic>
          <p:nvPicPr>
            <p:cNvPr id="25" name="Graphic 24" descr="Arrow Right outline">
              <a:extLst>
                <a:ext uri="{FF2B5EF4-FFF2-40B4-BE49-F238E27FC236}">
                  <a16:creationId xmlns:a16="http://schemas.microsoft.com/office/drawing/2014/main" id="{7A315C8E-92B6-47FC-97D7-FDB9F9BFF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924114">
              <a:off x="9992745" y="3798944"/>
              <a:ext cx="2710570" cy="2710570"/>
            </a:xfrm>
            <a:prstGeom prst="rect">
              <a:avLst/>
            </a:prstGeom>
          </p:spPr>
        </p:pic>
        <p:pic>
          <p:nvPicPr>
            <p:cNvPr id="12292" name="Picture 4" descr="Project Jupyter - Wikipedia">
              <a:extLst>
                <a:ext uri="{FF2B5EF4-FFF2-40B4-BE49-F238E27FC236}">
                  <a16:creationId xmlns:a16="http://schemas.microsoft.com/office/drawing/2014/main" id="{E9619CEB-1D73-4E30-87B6-F9D9D0C50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5784" y="4543719"/>
              <a:ext cx="944492" cy="1094867"/>
            </a:xfrm>
            <a:prstGeom prst="rect">
              <a:avLst/>
            </a:prstGeom>
            <a:noFill/>
            <a:effectLst>
              <a:glow rad="2540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3">
              <a:extLst>
                <a:ext uri="{FF2B5EF4-FFF2-40B4-BE49-F238E27FC236}">
                  <a16:creationId xmlns:a16="http://schemas.microsoft.com/office/drawing/2014/main" id="{E6F7300F-93D6-42D9-B96E-6BAC71A03F53}"/>
                </a:ext>
              </a:extLst>
            </p:cNvPr>
            <p:cNvSpPr txBox="1"/>
            <p:nvPr/>
          </p:nvSpPr>
          <p:spPr>
            <a:xfrm>
              <a:off x="9096835" y="6482621"/>
              <a:ext cx="5903951" cy="936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 err="1">
                  <a:solidFill>
                    <a:srgbClr val="F37726"/>
                  </a:solidFill>
                  <a:latin typeface="Aileron Heavy Bold"/>
                </a:rPr>
                <a:t>PandasGUI</a:t>
              </a:r>
              <a:endParaRPr lang="en-US" sz="6000">
                <a:solidFill>
                  <a:srgbClr val="F37726"/>
                </a:solidFill>
                <a:latin typeface="Aileron Heavy Bold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AB590CE-6846-4144-B66B-BFAC850A72E7}"/>
              </a:ext>
            </a:extLst>
          </p:cNvPr>
          <p:cNvSpPr/>
          <p:nvPr/>
        </p:nvSpPr>
        <p:spPr>
          <a:xfrm>
            <a:off x="93062" y="13550"/>
            <a:ext cx="18194938" cy="10273450"/>
          </a:xfrm>
          <a:prstGeom prst="rect">
            <a:avLst/>
          </a:prstGeom>
          <a:solidFill>
            <a:schemeClr val="dk1">
              <a:alpha val="89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577D5E-B7CE-47BA-90BC-E910C4775AA0}"/>
              </a:ext>
            </a:extLst>
          </p:cNvPr>
          <p:cNvGrpSpPr/>
          <p:nvPr/>
        </p:nvGrpSpPr>
        <p:grpSpPr>
          <a:xfrm>
            <a:off x="597630" y="956683"/>
            <a:ext cx="15681535" cy="7742190"/>
            <a:chOff x="597630" y="956683"/>
            <a:chExt cx="15681535" cy="7742190"/>
          </a:xfrm>
        </p:grpSpPr>
        <p:pic>
          <p:nvPicPr>
            <p:cNvPr id="12296" name="Picture 8" descr="Google Colab Tips and Tricks — 2021 | by Nandan Manjunatha | Curious Manava  | May, 2021 | Medium | Curious Manava">
              <a:extLst>
                <a:ext uri="{FF2B5EF4-FFF2-40B4-BE49-F238E27FC236}">
                  <a16:creationId xmlns:a16="http://schemas.microsoft.com/office/drawing/2014/main" id="{A2C5AC9F-4CDC-43DA-95A3-581DB6EC68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713" y="1601676"/>
              <a:ext cx="13687452" cy="7097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">
              <a:extLst>
                <a:ext uri="{FF2B5EF4-FFF2-40B4-BE49-F238E27FC236}">
                  <a16:creationId xmlns:a16="http://schemas.microsoft.com/office/drawing/2014/main" id="{5AC202F2-A29A-48CC-B383-8B2D71FB0D21}"/>
                </a:ext>
              </a:extLst>
            </p:cNvPr>
            <p:cNvSpPr txBox="1"/>
            <p:nvPr/>
          </p:nvSpPr>
          <p:spPr>
            <a:xfrm rot="21446118">
              <a:off x="597630" y="956683"/>
              <a:ext cx="12395609" cy="936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F3F3F3"/>
                  </a:solidFill>
                  <a:effectLst>
                    <a:glow rad="63500">
                      <a:schemeClr val="tx1"/>
                    </a:glow>
                  </a:effectLst>
                  <a:latin typeface="Aileron Heavy Bold"/>
                </a:rPr>
                <a:t>Google </a:t>
              </a:r>
              <a:r>
                <a:rPr lang="en-US" sz="6000" dirty="0" err="1">
                  <a:solidFill>
                    <a:srgbClr val="F3F3F3"/>
                  </a:solidFill>
                  <a:effectLst>
                    <a:glow rad="63500">
                      <a:schemeClr val="tx1"/>
                    </a:glow>
                  </a:effectLst>
                  <a:latin typeface="Aileron Heavy Bold"/>
                </a:rPr>
                <a:t>Colab</a:t>
              </a:r>
              <a:r>
                <a:rPr lang="en-US" sz="6000" dirty="0">
                  <a:solidFill>
                    <a:srgbClr val="F3F3F3"/>
                  </a:solidFill>
                  <a:effectLst>
                    <a:glow rad="63500">
                      <a:schemeClr val="tx1"/>
                    </a:glow>
                  </a:effectLst>
                  <a:latin typeface="Aileron Heavy Bold"/>
                </a:rPr>
                <a:t> Data Tables</a:t>
              </a:r>
            </a:p>
          </p:txBody>
        </p:sp>
      </p:grpSp>
      <p:pic>
        <p:nvPicPr>
          <p:cNvPr id="1026" name="Picture 2" descr="pandas (software) - Wikipedia">
            <a:extLst>
              <a:ext uri="{FF2B5EF4-FFF2-40B4-BE49-F238E27FC236}">
                <a16:creationId xmlns:a16="http://schemas.microsoft.com/office/drawing/2014/main" id="{7B14CC52-7105-4B1A-9729-B20BA1048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1431">
            <a:off x="486336" y="333666"/>
            <a:ext cx="3509027" cy="1418232"/>
          </a:xfrm>
          <a:prstGeom prst="rect">
            <a:avLst/>
          </a:prstGeom>
          <a:noFill/>
          <a:effectLst>
            <a:glow rad="254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10E8A0-BBF0-4062-8672-9C0E9AD3679D}"/>
              </a:ext>
            </a:extLst>
          </p:cNvPr>
          <p:cNvGrpSpPr/>
          <p:nvPr/>
        </p:nvGrpSpPr>
        <p:grpSpPr>
          <a:xfrm>
            <a:off x="1009947" y="1390499"/>
            <a:ext cx="14996506" cy="6857019"/>
            <a:chOff x="1009947" y="1390499"/>
            <a:chExt cx="14996506" cy="68570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1F93AEE-DB35-40C8-A370-AB2443AFCF7E}"/>
                </a:ext>
              </a:extLst>
            </p:cNvPr>
            <p:cNvGrpSpPr/>
            <p:nvPr/>
          </p:nvGrpSpPr>
          <p:grpSpPr>
            <a:xfrm>
              <a:off x="1009947" y="1390499"/>
              <a:ext cx="14996506" cy="6857019"/>
              <a:chOff x="652693" y="-45048"/>
              <a:chExt cx="14996506" cy="685701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E0E10B8-1009-4999-86D8-92B67727A8F7}"/>
                  </a:ext>
                </a:extLst>
              </p:cNvPr>
              <p:cNvGrpSpPr/>
              <p:nvPr/>
            </p:nvGrpSpPr>
            <p:grpSpPr>
              <a:xfrm>
                <a:off x="2463210" y="2840495"/>
                <a:ext cx="13185989" cy="3971476"/>
                <a:chOff x="2463210" y="2840495"/>
                <a:chExt cx="13185989" cy="3971476"/>
              </a:xfrm>
            </p:grpSpPr>
            <p:pic>
              <p:nvPicPr>
                <p:cNvPr id="11" name="Picture 2" descr="Structure your code better in Google Colab with Text and Code Cells | by  Mitesh Parmar | Medium">
                  <a:extLst>
                    <a:ext uri="{FF2B5EF4-FFF2-40B4-BE49-F238E27FC236}">
                      <a16:creationId xmlns:a16="http://schemas.microsoft.com/office/drawing/2014/main" id="{8701A767-BAA3-48B0-B088-8865E74F43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67" t="67349" r="35586" b="8856"/>
                <a:stretch/>
              </p:blipFill>
              <p:spPr bwMode="auto">
                <a:xfrm>
                  <a:off x="2463210" y="3903689"/>
                  <a:ext cx="13185989" cy="29082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TextBox 3">
                  <a:extLst>
                    <a:ext uri="{FF2B5EF4-FFF2-40B4-BE49-F238E27FC236}">
                      <a16:creationId xmlns:a16="http://schemas.microsoft.com/office/drawing/2014/main" id="{3EF369A9-3A2F-4029-83F7-177A5468B5F9}"/>
                    </a:ext>
                  </a:extLst>
                </p:cNvPr>
                <p:cNvSpPr txBox="1"/>
                <p:nvPr/>
              </p:nvSpPr>
              <p:spPr>
                <a:xfrm>
                  <a:off x="2567921" y="2840495"/>
                  <a:ext cx="12395609" cy="93679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7872"/>
                    </a:lnSpc>
                    <a:spcBef>
                      <a:spcPct val="0"/>
                    </a:spcBef>
                  </a:pPr>
                  <a:r>
                    <a:rPr lang="en-US" sz="6000" dirty="0">
                      <a:solidFill>
                        <a:srgbClr val="F3F3F3"/>
                      </a:solidFill>
                      <a:effectLst>
                        <a:glow rad="63500">
                          <a:schemeClr val="tx1"/>
                        </a:glow>
                      </a:effectLst>
                      <a:latin typeface="Aileron Heavy Bold"/>
                    </a:rPr>
                    <a:t>Pandas </a:t>
                  </a:r>
                  <a:r>
                    <a:rPr lang="en-US" sz="6000" dirty="0" err="1">
                      <a:solidFill>
                        <a:srgbClr val="F3F3F3"/>
                      </a:solidFill>
                      <a:effectLst>
                        <a:glow rad="63500">
                          <a:schemeClr val="tx1"/>
                        </a:glow>
                      </a:effectLst>
                      <a:latin typeface="Aileron Heavy Bold"/>
                    </a:rPr>
                    <a:t>Dataframe</a:t>
                  </a:r>
                  <a:endParaRPr lang="en-US" sz="6000" dirty="0">
                    <a:solidFill>
                      <a:srgbClr val="F3F3F3"/>
                    </a:solidFill>
                    <a:effectLst>
                      <a:glow rad="63500">
                        <a:schemeClr val="tx1"/>
                      </a:glow>
                    </a:effectLst>
                    <a:latin typeface="Aileron Heavy Bold"/>
                  </a:endParaRPr>
                </a:p>
              </p:txBody>
            </p:sp>
          </p:grpSp>
          <p:pic>
            <p:nvPicPr>
              <p:cNvPr id="24" name="Graphic 23" descr="Arrow Right outline">
                <a:extLst>
                  <a:ext uri="{FF2B5EF4-FFF2-40B4-BE49-F238E27FC236}">
                    <a16:creationId xmlns:a16="http://schemas.microsoft.com/office/drawing/2014/main" id="{DFEE5B0F-8E64-4290-92BB-D64B2487D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3973574">
                <a:off x="652693" y="-45048"/>
                <a:ext cx="3621033" cy="3621033"/>
              </a:xfrm>
              <a:prstGeom prst="rect">
                <a:avLst/>
              </a:prstGeom>
            </p:spPr>
          </p:pic>
        </p:grpSp>
        <p:pic>
          <p:nvPicPr>
            <p:cNvPr id="27" name="Graphic 26" descr="Arrow Right outline">
              <a:extLst>
                <a:ext uri="{FF2B5EF4-FFF2-40B4-BE49-F238E27FC236}">
                  <a16:creationId xmlns:a16="http://schemas.microsoft.com/office/drawing/2014/main" id="{77793399-4F67-4DA2-B1A4-A7E2B86C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6604682">
              <a:off x="6227290" y="3362929"/>
              <a:ext cx="1100872" cy="1100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3582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ac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19911" y="1911968"/>
            <a:ext cx="2304999" cy="123404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93213" y="481374"/>
            <a:ext cx="2037234" cy="14681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846079">
            <a:off x="10126116" y="2181930"/>
            <a:ext cx="930350" cy="8829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432890">
            <a:off x="9617957" y="1284167"/>
            <a:ext cx="1525575" cy="133287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09367" y="1215448"/>
            <a:ext cx="2402463" cy="26270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925507">
            <a:off x="8853667" y="1984632"/>
            <a:ext cx="1525575" cy="13328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17FB41B-0D1E-4C50-910C-72329443156D}"/>
              </a:ext>
            </a:extLst>
          </p:cNvPr>
          <p:cNvGrpSpPr/>
          <p:nvPr/>
        </p:nvGrpSpPr>
        <p:grpSpPr>
          <a:xfrm>
            <a:off x="3152254" y="3735868"/>
            <a:ext cx="5903951" cy="4658495"/>
            <a:chOff x="3152254" y="3735868"/>
            <a:chExt cx="5903951" cy="4658495"/>
          </a:xfrm>
        </p:grpSpPr>
        <p:pic>
          <p:nvPicPr>
            <p:cNvPr id="20" name="Graphic 19" descr="Arrow Right outline">
              <a:extLst>
                <a:ext uri="{FF2B5EF4-FFF2-40B4-BE49-F238E27FC236}">
                  <a16:creationId xmlns:a16="http://schemas.microsoft.com/office/drawing/2014/main" id="{2099A0FB-E3B6-46CB-B921-8C9AE8F3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527399">
              <a:off x="5366453" y="3735868"/>
              <a:ext cx="2710570" cy="2710570"/>
            </a:xfrm>
            <a:prstGeom prst="rect">
              <a:avLst/>
            </a:prstGeom>
          </p:spPr>
        </p:pic>
        <p:pic>
          <p:nvPicPr>
            <p:cNvPr id="12290" name="Picture 2" descr="Welcome To Colaboratory - Colaboratory">
              <a:extLst>
                <a:ext uri="{FF2B5EF4-FFF2-40B4-BE49-F238E27FC236}">
                  <a16:creationId xmlns:a16="http://schemas.microsoft.com/office/drawing/2014/main" id="{C693DB49-4754-4E84-93BA-5F6045DEA4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4230" y="4473645"/>
              <a:ext cx="1235017" cy="1235017"/>
            </a:xfrm>
            <a:prstGeom prst="rect">
              <a:avLst/>
            </a:prstGeom>
            <a:noFill/>
            <a:effectLst>
              <a:glow rad="2540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F1B808AB-A002-484D-88AA-D177F382D384}"/>
                </a:ext>
              </a:extLst>
            </p:cNvPr>
            <p:cNvSpPr txBox="1"/>
            <p:nvPr/>
          </p:nvSpPr>
          <p:spPr>
            <a:xfrm>
              <a:off x="3152254" y="6444470"/>
              <a:ext cx="5903951" cy="1949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9AB00"/>
                  </a:solidFill>
                  <a:latin typeface="Aileron Heavy Bold"/>
                </a:rPr>
                <a:t>Google </a:t>
              </a:r>
              <a:r>
                <a:rPr lang="en-US" sz="6000" err="1">
                  <a:solidFill>
                    <a:srgbClr val="F9AB00"/>
                  </a:solidFill>
                  <a:latin typeface="Aileron Heavy Bold"/>
                </a:rPr>
                <a:t>Colab</a:t>
              </a:r>
              <a:r>
                <a:rPr lang="en-US" sz="6000">
                  <a:solidFill>
                    <a:srgbClr val="F9AB00"/>
                  </a:solidFill>
                  <a:latin typeface="Aileron Heavy Bold"/>
                </a:rPr>
                <a:t> Data Tables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839EB5C-5553-4DAF-B4E3-B821C4C80A78}"/>
              </a:ext>
            </a:extLst>
          </p:cNvPr>
          <p:cNvGrpSpPr/>
          <p:nvPr/>
        </p:nvGrpSpPr>
        <p:grpSpPr>
          <a:xfrm>
            <a:off x="9096835" y="3798944"/>
            <a:ext cx="5903951" cy="3620472"/>
            <a:chOff x="9096835" y="3798944"/>
            <a:chExt cx="5903951" cy="3620472"/>
          </a:xfrm>
        </p:grpSpPr>
        <p:pic>
          <p:nvPicPr>
            <p:cNvPr id="25" name="Graphic 24" descr="Arrow Right outline">
              <a:extLst>
                <a:ext uri="{FF2B5EF4-FFF2-40B4-BE49-F238E27FC236}">
                  <a16:creationId xmlns:a16="http://schemas.microsoft.com/office/drawing/2014/main" id="{7A315C8E-92B6-47FC-97D7-FDB9F9BFF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924114">
              <a:off x="9992745" y="3798944"/>
              <a:ext cx="2710570" cy="2710570"/>
            </a:xfrm>
            <a:prstGeom prst="rect">
              <a:avLst/>
            </a:prstGeom>
          </p:spPr>
        </p:pic>
        <p:pic>
          <p:nvPicPr>
            <p:cNvPr id="12292" name="Picture 4" descr="Project Jupyter - Wikipedia">
              <a:extLst>
                <a:ext uri="{FF2B5EF4-FFF2-40B4-BE49-F238E27FC236}">
                  <a16:creationId xmlns:a16="http://schemas.microsoft.com/office/drawing/2014/main" id="{E9619CEB-1D73-4E30-87B6-F9D9D0C50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5784" y="4543719"/>
              <a:ext cx="944492" cy="1094867"/>
            </a:xfrm>
            <a:prstGeom prst="rect">
              <a:avLst/>
            </a:prstGeom>
            <a:noFill/>
            <a:effectLst>
              <a:glow rad="254000">
                <a:schemeClr val="bg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3">
              <a:extLst>
                <a:ext uri="{FF2B5EF4-FFF2-40B4-BE49-F238E27FC236}">
                  <a16:creationId xmlns:a16="http://schemas.microsoft.com/office/drawing/2014/main" id="{E6F7300F-93D6-42D9-B96E-6BAC71A03F53}"/>
                </a:ext>
              </a:extLst>
            </p:cNvPr>
            <p:cNvSpPr txBox="1"/>
            <p:nvPr/>
          </p:nvSpPr>
          <p:spPr>
            <a:xfrm>
              <a:off x="9096835" y="6482621"/>
              <a:ext cx="5903951" cy="936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 err="1">
                  <a:solidFill>
                    <a:srgbClr val="F37726"/>
                  </a:solidFill>
                  <a:latin typeface="Aileron Heavy Bold"/>
                </a:rPr>
                <a:t>PandasGUI</a:t>
              </a:r>
              <a:endParaRPr lang="en-US" sz="6000">
                <a:solidFill>
                  <a:srgbClr val="F37726"/>
                </a:solidFill>
                <a:latin typeface="Aileron Heavy Bold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AB590CE-6846-4144-B66B-BFAC850A72E7}"/>
              </a:ext>
            </a:extLst>
          </p:cNvPr>
          <p:cNvSpPr/>
          <p:nvPr/>
        </p:nvSpPr>
        <p:spPr>
          <a:xfrm>
            <a:off x="93062" y="13550"/>
            <a:ext cx="18194938" cy="10273450"/>
          </a:xfrm>
          <a:prstGeom prst="rect">
            <a:avLst/>
          </a:prstGeom>
          <a:solidFill>
            <a:schemeClr val="dk1">
              <a:alpha val="89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294" name="Picture 6" descr="Data Exploration using Pandas GUI - GeeksforGeeks">
            <a:extLst>
              <a:ext uri="{FF2B5EF4-FFF2-40B4-BE49-F238E27FC236}">
                <a16:creationId xmlns:a16="http://schemas.microsoft.com/office/drawing/2014/main" id="{7FB05B8F-7A04-46A4-911D-7FB2A5FC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43" y="1491270"/>
            <a:ext cx="12425113" cy="730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3">
            <a:extLst>
              <a:ext uri="{FF2B5EF4-FFF2-40B4-BE49-F238E27FC236}">
                <a16:creationId xmlns:a16="http://schemas.microsoft.com/office/drawing/2014/main" id="{87580BCC-68BB-4CC3-9F0E-3FD8B1EE5E71}"/>
              </a:ext>
            </a:extLst>
          </p:cNvPr>
          <p:cNvSpPr txBox="1"/>
          <p:nvPr/>
        </p:nvSpPr>
        <p:spPr>
          <a:xfrm rot="21446118">
            <a:off x="-1518364" y="922281"/>
            <a:ext cx="12395609" cy="936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 err="1">
                <a:solidFill>
                  <a:srgbClr val="F3F3F3"/>
                </a:solidFill>
                <a:effectLst>
                  <a:glow rad="63500">
                    <a:schemeClr val="tx1"/>
                  </a:glow>
                </a:effectLst>
                <a:latin typeface="Aileron Heavy Bold"/>
              </a:rPr>
              <a:t>PandasGUI</a:t>
            </a:r>
            <a:endParaRPr lang="en-US" sz="6000">
              <a:solidFill>
                <a:srgbClr val="F3F3F3"/>
              </a:solidFill>
              <a:effectLst>
                <a:glow rad="63500">
                  <a:schemeClr val="tx1"/>
                </a:glow>
              </a:effectLst>
              <a:latin typeface="Aileron Heavy Bold"/>
            </a:endParaRPr>
          </a:p>
        </p:txBody>
      </p:sp>
    </p:spTree>
    <p:extLst>
      <p:ext uri="{BB962C8B-B14F-4D97-AF65-F5344CB8AC3E}">
        <p14:creationId xmlns:p14="http://schemas.microsoft.com/office/powerpoint/2010/main" val="356131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33679" y="9448445"/>
            <a:ext cx="2304999" cy="123404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82095" y="-744854"/>
            <a:ext cx="2037234" cy="14681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846079">
            <a:off x="16243832" y="8175576"/>
            <a:ext cx="930350" cy="882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9B984-DC6F-4712-BE2F-CD9FEF70B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489" y="2283820"/>
            <a:ext cx="7572375" cy="2171700"/>
          </a:xfrm>
          <a:prstGeom prst="rect">
            <a:avLst/>
          </a:prstGeom>
          <a:effectLst>
            <a:glow rad="762000">
              <a:schemeClr val="bg1"/>
            </a:glow>
            <a:outerShdw blurRad="50800" dir="54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21360000"/>
            </a:camera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2229E9-4800-4AD6-BDEB-6D9AABF14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164">
            <a:off x="1611572" y="2433833"/>
            <a:ext cx="7409478" cy="1778275"/>
          </a:xfrm>
          <a:prstGeom prst="rect">
            <a:avLst/>
          </a:prstGeom>
          <a:effectLst>
            <a:glow rad="762000">
              <a:schemeClr val="bg1"/>
            </a:glow>
          </a:effectLst>
          <a:scene3d>
            <a:camera prst="orthographicFront">
              <a:rot lat="0" lon="0" rev="480000"/>
            </a:camera>
            <a:lightRig rig="threePt" dir="t"/>
          </a:scene3d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8010CAD6-7E36-4CCB-AE0C-F19F3278F613}"/>
              </a:ext>
            </a:extLst>
          </p:cNvPr>
          <p:cNvSpPr txBox="1"/>
          <p:nvPr/>
        </p:nvSpPr>
        <p:spPr>
          <a:xfrm>
            <a:off x="2961448" y="4544624"/>
            <a:ext cx="5983525" cy="833818"/>
          </a:xfrm>
          <a:prstGeom prst="rect">
            <a:avLst/>
          </a:prstGeom>
          <a:scene3d>
            <a:camera prst="orthographicFront">
              <a:rot lat="0" lon="0" rev="240000"/>
            </a:camera>
            <a:lightRig rig="threePt" dir="t"/>
          </a:scene3d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359"/>
              </a:lnSpc>
            </a:pPr>
            <a:r>
              <a:rPr lang="en-US" sz="2400" spc="31">
                <a:solidFill>
                  <a:srgbClr val="F3F3F3"/>
                </a:solidFill>
                <a:latin typeface="Aileron Regular"/>
              </a:rPr>
              <a:t>✓ More customizability over plot design</a:t>
            </a:r>
          </a:p>
          <a:p>
            <a:pPr lvl="0">
              <a:lnSpc>
                <a:spcPts val="3359"/>
              </a:lnSpc>
            </a:pPr>
            <a:r>
              <a:rPr lang="en-US" sz="2400" u="none" spc="31">
                <a:solidFill>
                  <a:srgbClr val="F3F3F3"/>
                </a:solidFill>
                <a:latin typeface="Aileron Regular"/>
              </a:rPr>
              <a:t>✗ Harder to achieve aesthetic niceness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C079B737-51E3-4E5B-A2FC-18C3DDCF770F}"/>
              </a:ext>
            </a:extLst>
          </p:cNvPr>
          <p:cNvSpPr txBox="1"/>
          <p:nvPr/>
        </p:nvSpPr>
        <p:spPr>
          <a:xfrm>
            <a:off x="10703915" y="4743524"/>
            <a:ext cx="5983525" cy="1269835"/>
          </a:xfrm>
          <a:prstGeom prst="rect">
            <a:avLst/>
          </a:prstGeom>
          <a:scene3d>
            <a:camera prst="orthographicFront">
              <a:rot lat="0" lon="0" rev="21360000"/>
            </a:camera>
            <a:lightRig rig="threePt" dir="t"/>
          </a:scene3d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359"/>
              </a:lnSpc>
            </a:pPr>
            <a:r>
              <a:rPr lang="en-US" sz="2400" spc="31">
                <a:solidFill>
                  <a:srgbClr val="F3F3F3"/>
                </a:solidFill>
                <a:latin typeface="Aileron Regular"/>
              </a:rPr>
              <a:t>✓ Easier to achieve aesthetic niceness</a:t>
            </a:r>
          </a:p>
          <a:p>
            <a:pPr>
              <a:lnSpc>
                <a:spcPts val="3359"/>
              </a:lnSpc>
            </a:pPr>
            <a:r>
              <a:rPr lang="en-US" sz="2400" spc="31">
                <a:solidFill>
                  <a:srgbClr val="F3F3F3"/>
                </a:solidFill>
                <a:latin typeface="Aileron Regular"/>
              </a:rPr>
              <a:t>✓ Easier to plot</a:t>
            </a:r>
          </a:p>
          <a:p>
            <a:pPr lvl="0">
              <a:lnSpc>
                <a:spcPts val="3359"/>
              </a:lnSpc>
            </a:pPr>
            <a:endParaRPr lang="en-US" sz="2400" u="none" spc="31">
              <a:solidFill>
                <a:srgbClr val="F3F3F3"/>
              </a:solidFill>
              <a:latin typeface="Aileron Regular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0A0417-B9E4-40FF-A1CF-424A13191AC1}"/>
              </a:ext>
            </a:extLst>
          </p:cNvPr>
          <p:cNvGrpSpPr/>
          <p:nvPr/>
        </p:nvGrpSpPr>
        <p:grpSpPr>
          <a:xfrm>
            <a:off x="914400" y="1675793"/>
            <a:ext cx="17221200" cy="7035954"/>
            <a:chOff x="914400" y="1675793"/>
            <a:chExt cx="17221200" cy="703595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00DDF3F-83CE-46E9-B5BA-5F54B69325EC}"/>
                </a:ext>
              </a:extLst>
            </p:cNvPr>
            <p:cNvGrpSpPr/>
            <p:nvPr/>
          </p:nvGrpSpPr>
          <p:grpSpPr>
            <a:xfrm>
              <a:off x="4017672" y="5544990"/>
              <a:ext cx="10574932" cy="3166757"/>
              <a:chOff x="4017672" y="5544990"/>
              <a:chExt cx="10574932" cy="3166757"/>
            </a:xfrm>
          </p:grpSpPr>
          <p:pic>
            <p:nvPicPr>
              <p:cNvPr id="35" name="Graphic 34" descr="Arrow Right outline">
                <a:extLst>
                  <a:ext uri="{FF2B5EF4-FFF2-40B4-BE49-F238E27FC236}">
                    <a16:creationId xmlns:a16="http://schemas.microsoft.com/office/drawing/2014/main" id="{83393DF0-4E47-4052-A975-3C8DBE2A8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861033">
                <a:off x="7289928" y="5544990"/>
                <a:ext cx="1056849" cy="1056849"/>
              </a:xfrm>
              <a:prstGeom prst="rect">
                <a:avLst/>
              </a:prstGeom>
            </p:spPr>
          </p:pic>
          <p:pic>
            <p:nvPicPr>
              <p:cNvPr id="36" name="Graphic 35" descr="Arrow Right outline">
                <a:extLst>
                  <a:ext uri="{FF2B5EF4-FFF2-40B4-BE49-F238E27FC236}">
                    <a16:creationId xmlns:a16="http://schemas.microsoft.com/office/drawing/2014/main" id="{F2EB3696-6F55-49D7-BC35-76B3F7DBA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8114116">
                <a:off x="10175490" y="5577071"/>
                <a:ext cx="1056849" cy="1056849"/>
              </a:xfrm>
              <a:prstGeom prst="rect">
                <a:avLst/>
              </a:prstGeom>
            </p:spPr>
          </p:pic>
          <p:sp>
            <p:nvSpPr>
              <p:cNvPr id="37" name="TextBox 5">
                <a:extLst>
                  <a:ext uri="{FF2B5EF4-FFF2-40B4-BE49-F238E27FC236}">
                    <a16:creationId xmlns:a16="http://schemas.microsoft.com/office/drawing/2014/main" id="{FF96F33F-53D9-4440-863D-BFF1A8226A3B}"/>
                  </a:ext>
                </a:extLst>
              </p:cNvPr>
              <p:cNvSpPr txBox="1"/>
              <p:nvPr/>
            </p:nvSpPr>
            <p:spPr>
              <a:xfrm>
                <a:off x="4017672" y="6750056"/>
                <a:ext cx="10574932" cy="196169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7872"/>
                  </a:lnSpc>
                  <a:spcBef>
                    <a:spcPct val="0"/>
                  </a:spcBef>
                </a:pPr>
                <a:r>
                  <a:rPr lang="en-US" sz="6400">
                    <a:solidFill>
                      <a:srgbClr val="F3F3F3"/>
                    </a:solidFill>
                    <a:latin typeface="Aileron Heavy Bold"/>
                  </a:rPr>
                  <a:t>Sufficient for </a:t>
                </a:r>
                <a:r>
                  <a:rPr lang="en-US" sz="6400">
                    <a:solidFill>
                      <a:schemeClr val="bg2">
                        <a:lumMod val="75000"/>
                      </a:schemeClr>
                    </a:solidFill>
                    <a:latin typeface="Aileron Heavy Bold"/>
                  </a:rPr>
                  <a:t>80-90%</a:t>
                </a:r>
                <a:r>
                  <a:rPr lang="en-US" sz="6400">
                    <a:solidFill>
                      <a:srgbClr val="F3F3F3"/>
                    </a:solidFill>
                    <a:latin typeface="Aileron Heavy Bold"/>
                  </a:rPr>
                  <a:t> of use cases if used well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55CC449-C836-4E3C-A03C-8046E88AC80E}"/>
                </a:ext>
              </a:extLst>
            </p:cNvPr>
            <p:cNvSpPr/>
            <p:nvPr/>
          </p:nvSpPr>
          <p:spPr>
            <a:xfrm>
              <a:off x="914400" y="1675793"/>
              <a:ext cx="17221200" cy="3917543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-1432890">
            <a:off x="15946219" y="1449654"/>
            <a:ext cx="1525575" cy="133287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680864" y="-759448"/>
            <a:ext cx="2402463" cy="26270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7925507">
            <a:off x="703713" y="5489833"/>
            <a:ext cx="1525575" cy="13328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4307A5-D417-4A0F-B810-16CE6DB4807F}"/>
              </a:ext>
            </a:extLst>
          </p:cNvPr>
          <p:cNvSpPr/>
          <p:nvPr/>
        </p:nvSpPr>
        <p:spPr>
          <a:xfrm>
            <a:off x="93062" y="13550"/>
            <a:ext cx="18194938" cy="10273450"/>
          </a:xfrm>
          <a:prstGeom prst="rect">
            <a:avLst/>
          </a:prstGeom>
          <a:solidFill>
            <a:schemeClr val="dk1">
              <a:alpha val="89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33AF6D-BE6F-4A76-A138-31A53DE13F1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7492" t="16290" r="35833" b="65996"/>
          <a:stretch/>
        </p:blipFill>
        <p:spPr>
          <a:xfrm>
            <a:off x="2058574" y="2082502"/>
            <a:ext cx="14263913" cy="2507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33679" y="9448445"/>
            <a:ext cx="2304999" cy="123404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82095" y="-744854"/>
            <a:ext cx="2037234" cy="14681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846079">
            <a:off x="16243832" y="8175576"/>
            <a:ext cx="930350" cy="882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9B984-DC6F-4712-BE2F-CD9FEF70B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489" y="2283820"/>
            <a:ext cx="7572375" cy="2171700"/>
          </a:xfrm>
          <a:prstGeom prst="rect">
            <a:avLst/>
          </a:prstGeom>
          <a:effectLst>
            <a:glow rad="762000">
              <a:schemeClr val="bg1"/>
            </a:glow>
            <a:outerShdw blurRad="50800" dir="54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21360000"/>
            </a:camera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2229E9-4800-4AD6-BDEB-6D9AABF14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164">
            <a:off x="1611572" y="2433833"/>
            <a:ext cx="7409478" cy="1778275"/>
          </a:xfrm>
          <a:prstGeom prst="rect">
            <a:avLst/>
          </a:prstGeom>
          <a:effectLst>
            <a:glow rad="762000">
              <a:schemeClr val="bg1"/>
            </a:glow>
          </a:effectLst>
          <a:scene3d>
            <a:camera prst="orthographicFront">
              <a:rot lat="0" lon="0" rev="480000"/>
            </a:camera>
            <a:lightRig rig="threePt" dir="t"/>
          </a:scene3d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8010CAD6-7E36-4CCB-AE0C-F19F3278F613}"/>
              </a:ext>
            </a:extLst>
          </p:cNvPr>
          <p:cNvSpPr txBox="1"/>
          <p:nvPr/>
        </p:nvSpPr>
        <p:spPr>
          <a:xfrm>
            <a:off x="2961448" y="4544624"/>
            <a:ext cx="5983525" cy="833818"/>
          </a:xfrm>
          <a:prstGeom prst="rect">
            <a:avLst/>
          </a:prstGeom>
          <a:scene3d>
            <a:camera prst="orthographicFront">
              <a:rot lat="0" lon="0" rev="240000"/>
            </a:camera>
            <a:lightRig rig="threePt" dir="t"/>
          </a:scene3d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359"/>
              </a:lnSpc>
            </a:pPr>
            <a:r>
              <a:rPr lang="en-US" sz="2400" spc="31">
                <a:solidFill>
                  <a:srgbClr val="F3F3F3"/>
                </a:solidFill>
                <a:latin typeface="Aileron Regular"/>
              </a:rPr>
              <a:t>✓ More customizability over plot design</a:t>
            </a:r>
          </a:p>
          <a:p>
            <a:pPr lvl="0">
              <a:lnSpc>
                <a:spcPts val="3359"/>
              </a:lnSpc>
            </a:pPr>
            <a:r>
              <a:rPr lang="en-US" sz="2400" u="none" spc="31">
                <a:solidFill>
                  <a:srgbClr val="F3F3F3"/>
                </a:solidFill>
                <a:latin typeface="Aileron Regular"/>
              </a:rPr>
              <a:t>✗ Harder to achieve aesthetic niceness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C079B737-51E3-4E5B-A2FC-18C3DDCF770F}"/>
              </a:ext>
            </a:extLst>
          </p:cNvPr>
          <p:cNvSpPr txBox="1"/>
          <p:nvPr/>
        </p:nvSpPr>
        <p:spPr>
          <a:xfrm>
            <a:off x="10703915" y="4743524"/>
            <a:ext cx="5983525" cy="1269835"/>
          </a:xfrm>
          <a:prstGeom prst="rect">
            <a:avLst/>
          </a:prstGeom>
          <a:scene3d>
            <a:camera prst="orthographicFront">
              <a:rot lat="0" lon="0" rev="21360000"/>
            </a:camera>
            <a:lightRig rig="threePt" dir="t"/>
          </a:scene3d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359"/>
              </a:lnSpc>
            </a:pPr>
            <a:r>
              <a:rPr lang="en-US" sz="2400" spc="31">
                <a:solidFill>
                  <a:srgbClr val="F3F3F3"/>
                </a:solidFill>
                <a:latin typeface="Aileron Regular"/>
              </a:rPr>
              <a:t>✓ Easier to achieve aesthetic niceness</a:t>
            </a:r>
          </a:p>
          <a:p>
            <a:pPr>
              <a:lnSpc>
                <a:spcPts val="3359"/>
              </a:lnSpc>
            </a:pPr>
            <a:r>
              <a:rPr lang="en-US" sz="2400" spc="31">
                <a:solidFill>
                  <a:srgbClr val="F3F3F3"/>
                </a:solidFill>
                <a:latin typeface="Aileron Regular"/>
              </a:rPr>
              <a:t>✓ Easier to plot</a:t>
            </a:r>
          </a:p>
          <a:p>
            <a:pPr lvl="0">
              <a:lnSpc>
                <a:spcPts val="3359"/>
              </a:lnSpc>
            </a:pPr>
            <a:endParaRPr lang="en-US" sz="2400" u="none" spc="31">
              <a:solidFill>
                <a:srgbClr val="F3F3F3"/>
              </a:solidFill>
              <a:latin typeface="Aileron Regular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0A0417-B9E4-40FF-A1CF-424A13191AC1}"/>
              </a:ext>
            </a:extLst>
          </p:cNvPr>
          <p:cNvGrpSpPr/>
          <p:nvPr/>
        </p:nvGrpSpPr>
        <p:grpSpPr>
          <a:xfrm>
            <a:off x="914400" y="1675793"/>
            <a:ext cx="17221200" cy="7035954"/>
            <a:chOff x="914400" y="1675793"/>
            <a:chExt cx="17221200" cy="703595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00DDF3F-83CE-46E9-B5BA-5F54B69325EC}"/>
                </a:ext>
              </a:extLst>
            </p:cNvPr>
            <p:cNvGrpSpPr/>
            <p:nvPr/>
          </p:nvGrpSpPr>
          <p:grpSpPr>
            <a:xfrm>
              <a:off x="4017672" y="5544990"/>
              <a:ext cx="10574932" cy="3166757"/>
              <a:chOff x="4017672" y="5544990"/>
              <a:chExt cx="10574932" cy="3166757"/>
            </a:xfrm>
          </p:grpSpPr>
          <p:pic>
            <p:nvPicPr>
              <p:cNvPr id="35" name="Graphic 34" descr="Arrow Right outline">
                <a:extLst>
                  <a:ext uri="{FF2B5EF4-FFF2-40B4-BE49-F238E27FC236}">
                    <a16:creationId xmlns:a16="http://schemas.microsoft.com/office/drawing/2014/main" id="{83393DF0-4E47-4052-A975-3C8DBE2A8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861033">
                <a:off x="7289928" y="5544990"/>
                <a:ext cx="1056849" cy="1056849"/>
              </a:xfrm>
              <a:prstGeom prst="rect">
                <a:avLst/>
              </a:prstGeom>
            </p:spPr>
          </p:pic>
          <p:pic>
            <p:nvPicPr>
              <p:cNvPr id="36" name="Graphic 35" descr="Arrow Right outline">
                <a:extLst>
                  <a:ext uri="{FF2B5EF4-FFF2-40B4-BE49-F238E27FC236}">
                    <a16:creationId xmlns:a16="http://schemas.microsoft.com/office/drawing/2014/main" id="{F2EB3696-6F55-49D7-BC35-76B3F7DBA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8114116">
                <a:off x="10175490" y="5577071"/>
                <a:ext cx="1056849" cy="1056849"/>
              </a:xfrm>
              <a:prstGeom prst="rect">
                <a:avLst/>
              </a:prstGeom>
            </p:spPr>
          </p:pic>
          <p:sp>
            <p:nvSpPr>
              <p:cNvPr id="37" name="TextBox 5">
                <a:extLst>
                  <a:ext uri="{FF2B5EF4-FFF2-40B4-BE49-F238E27FC236}">
                    <a16:creationId xmlns:a16="http://schemas.microsoft.com/office/drawing/2014/main" id="{FF96F33F-53D9-4440-863D-BFF1A8226A3B}"/>
                  </a:ext>
                </a:extLst>
              </p:cNvPr>
              <p:cNvSpPr txBox="1"/>
              <p:nvPr/>
            </p:nvSpPr>
            <p:spPr>
              <a:xfrm>
                <a:off x="4017672" y="6750056"/>
                <a:ext cx="10574932" cy="196169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7872"/>
                  </a:lnSpc>
                  <a:spcBef>
                    <a:spcPct val="0"/>
                  </a:spcBef>
                </a:pPr>
                <a:r>
                  <a:rPr lang="en-US" sz="6400">
                    <a:solidFill>
                      <a:srgbClr val="F3F3F3"/>
                    </a:solidFill>
                    <a:latin typeface="Aileron Heavy Bold"/>
                  </a:rPr>
                  <a:t>Sufficient for 80-90% of use cases if used well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55CC449-C836-4E3C-A03C-8046E88AC80E}"/>
                </a:ext>
              </a:extLst>
            </p:cNvPr>
            <p:cNvSpPr/>
            <p:nvPr/>
          </p:nvSpPr>
          <p:spPr>
            <a:xfrm>
              <a:off x="914400" y="1675793"/>
              <a:ext cx="17221200" cy="3917543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-1432890">
            <a:off x="15946219" y="1449654"/>
            <a:ext cx="1525575" cy="133287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680864" y="-759448"/>
            <a:ext cx="2402463" cy="26270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7925507">
            <a:off x="703713" y="5489833"/>
            <a:ext cx="1525575" cy="133287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70BCBD8-EB3D-4577-A522-3A3F0571783C}"/>
              </a:ext>
            </a:extLst>
          </p:cNvPr>
          <p:cNvSpPr/>
          <p:nvPr/>
        </p:nvSpPr>
        <p:spPr>
          <a:xfrm>
            <a:off x="93062" y="13550"/>
            <a:ext cx="18194938" cy="10273450"/>
          </a:xfrm>
          <a:prstGeom prst="rect">
            <a:avLst/>
          </a:prstGeom>
          <a:solidFill>
            <a:schemeClr val="dk1">
              <a:alpha val="89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9067D84-974A-4C11-9CBB-D7296A90EAD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7492" t="16290" r="35833" b="40370"/>
          <a:stretch/>
        </p:blipFill>
        <p:spPr>
          <a:xfrm>
            <a:off x="2058574" y="2082502"/>
            <a:ext cx="14263913" cy="613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8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432890">
            <a:off x="14758697" y="4938054"/>
            <a:ext cx="1525575" cy="13328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7456" y="2247899"/>
            <a:ext cx="1101991" cy="104587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97203" y="1015868"/>
            <a:ext cx="2037234" cy="146814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7925507">
            <a:off x="1710804" y="7166233"/>
            <a:ext cx="1525575" cy="13328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846079">
            <a:off x="12971844" y="7690450"/>
            <a:ext cx="930350" cy="882971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F95ED452-A829-4A6D-9238-353DA976DF92}"/>
              </a:ext>
            </a:extLst>
          </p:cNvPr>
          <p:cNvSpPr txBox="1"/>
          <p:nvPr/>
        </p:nvSpPr>
        <p:spPr>
          <a:xfrm rot="21375075">
            <a:off x="-2638806" y="6623889"/>
            <a:ext cx="15026864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8800">
                <a:effectLst>
                  <a:glow rad="190500">
                    <a:schemeClr val="bg1"/>
                  </a:glow>
                </a:effectLst>
                <a:latin typeface="Aileron Heavy"/>
              </a:rPr>
              <a:t>Participate!</a:t>
            </a:r>
            <a:endParaRPr lang="en-US" sz="8800">
              <a:solidFill>
                <a:schemeClr val="tx1">
                  <a:lumMod val="65000"/>
                  <a:lumOff val="35000"/>
                </a:schemeClr>
              </a:solidFill>
              <a:effectLst>
                <a:glow rad="190500">
                  <a:schemeClr val="bg1"/>
                </a:glow>
              </a:effectLst>
              <a:latin typeface="Aileron Heavy"/>
            </a:endParaRPr>
          </a:p>
        </p:txBody>
      </p:sp>
      <p:pic>
        <p:nvPicPr>
          <p:cNvPr id="17" name="Graphic 16" descr="Line arrow: Counter-clockwise curve outline">
            <a:extLst>
              <a:ext uri="{FF2B5EF4-FFF2-40B4-BE49-F238E27FC236}">
                <a16:creationId xmlns:a16="http://schemas.microsoft.com/office/drawing/2014/main" id="{47F87A1F-04C3-4E20-9E57-1097DEBE3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76663">
            <a:off x="6753668" y="4431384"/>
            <a:ext cx="2346210" cy="2346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B71AB3-D557-4A28-A319-EC8F882DB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026794"/>
            <a:ext cx="5590337" cy="55903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E16AC-B12E-4F30-92D0-683399FDB11C}"/>
              </a:ext>
            </a:extLst>
          </p:cNvPr>
          <p:cNvSpPr txBox="1"/>
          <p:nvPr/>
        </p:nvSpPr>
        <p:spPr>
          <a:xfrm>
            <a:off x="8969735" y="7712121"/>
            <a:ext cx="10486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800">
                <a:latin typeface="Aileron Regular" panose="020B0604020202020204" charset="0"/>
              </a:rPr>
              <a:t>https://www.wooclap.com/MLDAVIZ</a:t>
            </a:r>
          </a:p>
        </p:txBody>
      </p:sp>
    </p:spTree>
    <p:extLst>
      <p:ext uri="{BB962C8B-B14F-4D97-AF65-F5344CB8AC3E}">
        <p14:creationId xmlns:p14="http://schemas.microsoft.com/office/powerpoint/2010/main" val="86214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1802" y="2002171"/>
            <a:ext cx="7763945" cy="1961691"/>
            <a:chOff x="0" y="428888"/>
            <a:chExt cx="7818315" cy="2615588"/>
          </a:xfrm>
        </p:grpSpPr>
        <p:sp>
          <p:nvSpPr>
            <p:cNvPr id="3" name="TextBox 3"/>
            <p:cNvSpPr txBox="1"/>
            <p:nvPr/>
          </p:nvSpPr>
          <p:spPr>
            <a:xfrm>
              <a:off x="15926" y="428888"/>
              <a:ext cx="7802389" cy="261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72"/>
                </a:lnSpc>
                <a:spcBef>
                  <a:spcPct val="0"/>
                </a:spcBef>
              </a:pPr>
              <a:r>
                <a:rPr lang="en-US" sz="6400">
                  <a:solidFill>
                    <a:srgbClr val="F3F3F3"/>
                  </a:solidFill>
                  <a:latin typeface="Aileron Heavy Bold"/>
                </a:rPr>
                <a:t>Interactive Charts!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32003"/>
              <a:ext cx="7802389" cy="530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</a:pPr>
              <a:endParaRPr lang="en-US" sz="2400" u="none" spc="31">
                <a:solidFill>
                  <a:srgbClr val="F3F3F3"/>
                </a:solidFill>
                <a:latin typeface="Aileron Regular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2488784"/>
            <a:ext cx="7748130" cy="60600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02254" y="2069342"/>
            <a:ext cx="2037234" cy="1468147"/>
          </a:xfrm>
          <a:prstGeom prst="rect">
            <a:avLst/>
          </a:prstGeom>
        </p:spPr>
      </p:pic>
      <p:pic>
        <p:nvPicPr>
          <p:cNvPr id="9218" name="Picture 2" descr="Plotly - Wikipedia">
            <a:extLst>
              <a:ext uri="{FF2B5EF4-FFF2-40B4-BE49-F238E27FC236}">
                <a16:creationId xmlns:a16="http://schemas.microsoft.com/office/drawing/2014/main" id="{59B34A07-B3F9-4520-9C51-54C5416E6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81" y="3204507"/>
            <a:ext cx="6477000" cy="2159000"/>
          </a:xfrm>
          <a:prstGeom prst="rect">
            <a:avLst/>
          </a:prstGeom>
          <a:noFill/>
          <a:effectLst>
            <a:glow rad="254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Basic Statistical Visualization — Altair 4.2.0 documentation">
            <a:extLst>
              <a:ext uri="{FF2B5EF4-FFF2-40B4-BE49-F238E27FC236}">
                <a16:creationId xmlns:a16="http://schemas.microsoft.com/office/drawing/2014/main" id="{B9E64816-DDFA-4CB5-B27F-87ADEC705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67" y="5166198"/>
            <a:ext cx="1905000" cy="1905000"/>
          </a:xfrm>
          <a:prstGeom prst="rect">
            <a:avLst/>
          </a:prstGeom>
          <a:noFill/>
          <a:effectLst>
            <a:glow rad="254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Bokeh">
            <a:extLst>
              <a:ext uri="{FF2B5EF4-FFF2-40B4-BE49-F238E27FC236}">
                <a16:creationId xmlns:a16="http://schemas.microsoft.com/office/drawing/2014/main" id="{E24AD408-18D3-4BC1-8203-55563AAE2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65" y="7254976"/>
            <a:ext cx="4472190" cy="128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51771CCD-D291-4F7C-A046-099BB1FF61A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200400" y="10477500"/>
            <a:ext cx="4612743" cy="534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0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10539">
            <a:off x="9271320" y="2758433"/>
            <a:ext cx="6661466" cy="52101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344400" y="-1638300"/>
            <a:ext cx="2037234" cy="1468147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6E426E81-9EB5-4E19-AADC-C9FAD0C055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86314" y="2690829"/>
            <a:ext cx="4612743" cy="5345355"/>
          </a:xfrm>
          <a:prstGeom prst="rect">
            <a:avLst/>
          </a:prstGeom>
        </p:spPr>
      </p:pic>
      <p:grpSp>
        <p:nvGrpSpPr>
          <p:cNvPr id="13" name="Group 2">
            <a:extLst>
              <a:ext uri="{FF2B5EF4-FFF2-40B4-BE49-F238E27FC236}">
                <a16:creationId xmlns:a16="http://schemas.microsoft.com/office/drawing/2014/main" id="{36D2E492-26AF-4B6C-9750-DF923A0D0937}"/>
              </a:ext>
            </a:extLst>
          </p:cNvPr>
          <p:cNvGrpSpPr/>
          <p:nvPr/>
        </p:nvGrpSpPr>
        <p:grpSpPr>
          <a:xfrm>
            <a:off x="-9067800" y="2002171"/>
            <a:ext cx="7763945" cy="1961691"/>
            <a:chOff x="0" y="428888"/>
            <a:chExt cx="7818315" cy="2615588"/>
          </a:xfrm>
        </p:grpSpPr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C09C0F6F-3CF1-4D6A-B3E9-3D93CA7099E5}"/>
                </a:ext>
              </a:extLst>
            </p:cNvPr>
            <p:cNvSpPr txBox="1"/>
            <p:nvPr/>
          </p:nvSpPr>
          <p:spPr>
            <a:xfrm>
              <a:off x="15926" y="428888"/>
              <a:ext cx="7802389" cy="261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72"/>
                </a:lnSpc>
                <a:spcBef>
                  <a:spcPct val="0"/>
                </a:spcBef>
              </a:pPr>
              <a:r>
                <a:rPr lang="en-US" sz="6400">
                  <a:solidFill>
                    <a:srgbClr val="F3F3F3"/>
                  </a:solidFill>
                  <a:latin typeface="Aileron Heavy Bold"/>
                </a:rPr>
                <a:t>Interactive Charts!</a:t>
              </a: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571FD876-A5C0-4553-AACC-2330873E7BDE}"/>
                </a:ext>
              </a:extLst>
            </p:cNvPr>
            <p:cNvSpPr txBox="1"/>
            <p:nvPr/>
          </p:nvSpPr>
          <p:spPr>
            <a:xfrm>
              <a:off x="0" y="2032003"/>
              <a:ext cx="7802389" cy="530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</a:pPr>
              <a:endParaRPr lang="en-US" sz="2400" u="none" spc="31">
                <a:solidFill>
                  <a:srgbClr val="F3F3F3"/>
                </a:solidFill>
                <a:latin typeface="Aileron Regular"/>
              </a:endParaRPr>
            </a:p>
          </p:txBody>
        </p:sp>
      </p:grpSp>
      <p:pic>
        <p:nvPicPr>
          <p:cNvPr id="16" name="Picture 2" descr="Plotly - Wikipedia">
            <a:extLst>
              <a:ext uri="{FF2B5EF4-FFF2-40B4-BE49-F238E27FC236}">
                <a16:creationId xmlns:a16="http://schemas.microsoft.com/office/drawing/2014/main" id="{D08D0826-D5DB-42D7-98CB-6200F91A6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16421" y="3204507"/>
            <a:ext cx="6477000" cy="2159000"/>
          </a:xfrm>
          <a:prstGeom prst="rect">
            <a:avLst/>
          </a:prstGeom>
          <a:noFill/>
          <a:effectLst>
            <a:glow rad="254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Basic Statistical Visualization — Altair 4.2.0 documentation">
            <a:extLst>
              <a:ext uri="{FF2B5EF4-FFF2-40B4-BE49-F238E27FC236}">
                <a16:creationId xmlns:a16="http://schemas.microsoft.com/office/drawing/2014/main" id="{C8643DCA-1958-4096-8533-6C916DBBD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6235" y="5166198"/>
            <a:ext cx="1905000" cy="1905000"/>
          </a:xfrm>
          <a:prstGeom prst="rect">
            <a:avLst/>
          </a:prstGeom>
          <a:noFill/>
          <a:effectLst>
            <a:glow rad="254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Bokeh">
            <a:extLst>
              <a:ext uri="{FF2B5EF4-FFF2-40B4-BE49-F238E27FC236}">
                <a16:creationId xmlns:a16="http://schemas.microsoft.com/office/drawing/2014/main" id="{9807FD59-022D-49D4-878F-9EC6E5FF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15237" y="7254976"/>
            <a:ext cx="4472190" cy="128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A3BEECDF-E4D7-447B-8F01-B32D4B4DB507}"/>
              </a:ext>
            </a:extLst>
          </p:cNvPr>
          <p:cNvSpPr txBox="1"/>
          <p:nvPr/>
        </p:nvSpPr>
        <p:spPr>
          <a:xfrm>
            <a:off x="2886314" y="849294"/>
            <a:ext cx="12518713" cy="146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  <a:spcBef>
                <a:spcPct val="0"/>
              </a:spcBef>
            </a:pPr>
            <a:r>
              <a:rPr lang="en-US" sz="10000" u="none">
                <a:solidFill>
                  <a:srgbClr val="F3F3F3"/>
                </a:solidFill>
                <a:latin typeface="Aileron Heavy"/>
              </a:rPr>
              <a:t>Geospatial Data?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5AC03F82-3885-409B-A8E0-6AAA7F933E97}"/>
              </a:ext>
            </a:extLst>
          </p:cNvPr>
          <p:cNvSpPr txBox="1"/>
          <p:nvPr/>
        </p:nvSpPr>
        <p:spPr>
          <a:xfrm>
            <a:off x="2886314" y="8242602"/>
            <a:ext cx="12518713" cy="146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  <a:spcBef>
                <a:spcPct val="0"/>
              </a:spcBef>
            </a:pPr>
            <a:r>
              <a:rPr lang="en-US" sz="10000" u="none">
                <a:solidFill>
                  <a:srgbClr val="F3F3F3"/>
                </a:solidFill>
                <a:latin typeface="Aileron Heavy"/>
              </a:rPr>
              <a:t>Maps?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8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10539">
            <a:off x="26806606" y="2758433"/>
            <a:ext cx="6661466" cy="5210144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6E426E81-9EB5-4E19-AADC-C9FAD0C055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7800" y="2315308"/>
            <a:ext cx="4612743" cy="5345355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A3BEECDF-E4D7-447B-8F01-B32D4B4DB507}"/>
              </a:ext>
            </a:extLst>
          </p:cNvPr>
          <p:cNvSpPr txBox="1"/>
          <p:nvPr/>
        </p:nvSpPr>
        <p:spPr>
          <a:xfrm>
            <a:off x="20421600" y="849294"/>
            <a:ext cx="12518713" cy="146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  <a:spcBef>
                <a:spcPct val="0"/>
              </a:spcBef>
            </a:pPr>
            <a:r>
              <a:rPr lang="en-US" sz="10000" u="none">
                <a:solidFill>
                  <a:srgbClr val="F3F3F3"/>
                </a:solidFill>
                <a:latin typeface="Aileron Heavy"/>
              </a:rPr>
              <a:t>Geospatial Data?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5AC03F82-3885-409B-A8E0-6AAA7F933E97}"/>
              </a:ext>
            </a:extLst>
          </p:cNvPr>
          <p:cNvSpPr txBox="1"/>
          <p:nvPr/>
        </p:nvSpPr>
        <p:spPr>
          <a:xfrm>
            <a:off x="20421600" y="8242602"/>
            <a:ext cx="12518713" cy="146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  <a:spcBef>
                <a:spcPct val="0"/>
              </a:spcBef>
            </a:pPr>
            <a:r>
              <a:rPr lang="en-US" sz="10000" u="none">
                <a:solidFill>
                  <a:srgbClr val="F3F3F3"/>
                </a:solidFill>
                <a:latin typeface="Aileron Heavy"/>
              </a:rPr>
              <a:t>Maps?</a:t>
            </a:r>
          </a:p>
        </p:txBody>
      </p:sp>
      <p:pic>
        <p:nvPicPr>
          <p:cNvPr id="10242" name="Picture 2" descr="Folium — Folium 0.12.1 documentation">
            <a:extLst>
              <a:ext uri="{FF2B5EF4-FFF2-40B4-BE49-F238E27FC236}">
                <a16:creationId xmlns:a16="http://schemas.microsoft.com/office/drawing/2014/main" id="{5E99E9D5-ECAE-4B9E-B654-1EAF54620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305963"/>
            <a:ext cx="2356735" cy="235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9">
            <a:extLst>
              <a:ext uri="{FF2B5EF4-FFF2-40B4-BE49-F238E27FC236}">
                <a16:creationId xmlns:a16="http://schemas.microsoft.com/office/drawing/2014/main" id="{4F8B8172-2E0A-4A4E-A98C-BC7538F13E6D}"/>
              </a:ext>
            </a:extLst>
          </p:cNvPr>
          <p:cNvSpPr txBox="1"/>
          <p:nvPr/>
        </p:nvSpPr>
        <p:spPr>
          <a:xfrm>
            <a:off x="9862101" y="2708214"/>
            <a:ext cx="5889313" cy="1466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  <a:spcBef>
                <a:spcPct val="0"/>
              </a:spcBef>
            </a:pPr>
            <a:r>
              <a:rPr lang="en-US" sz="10000" u="none">
                <a:solidFill>
                  <a:srgbClr val="F3F3F3"/>
                </a:solidFill>
                <a:latin typeface="Aileron Heavy"/>
              </a:rPr>
              <a:t>Folium</a:t>
            </a:r>
          </a:p>
        </p:txBody>
      </p:sp>
      <p:pic>
        <p:nvPicPr>
          <p:cNvPr id="10244" name="Picture 4" descr="Space Talent | Open Pitch Opportunity">
            <a:extLst>
              <a:ext uri="{FF2B5EF4-FFF2-40B4-BE49-F238E27FC236}">
                <a16:creationId xmlns:a16="http://schemas.microsoft.com/office/drawing/2014/main" id="{18406A90-8612-4C04-9384-DD2E7E141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6"/>
          <a:stretch/>
        </p:blipFill>
        <p:spPr bwMode="auto">
          <a:xfrm>
            <a:off x="7369343" y="5045540"/>
            <a:ext cx="3293192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DB506A82-BBC0-434E-8D91-0EF922522A80}"/>
              </a:ext>
            </a:extLst>
          </p:cNvPr>
          <p:cNvSpPr txBox="1"/>
          <p:nvPr/>
        </p:nvSpPr>
        <p:spPr>
          <a:xfrm>
            <a:off x="10433565" y="5265033"/>
            <a:ext cx="5889313" cy="1466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  <a:spcBef>
                <a:spcPct val="0"/>
              </a:spcBef>
            </a:pPr>
            <a:r>
              <a:rPr lang="en-US" sz="10000">
                <a:solidFill>
                  <a:srgbClr val="F3F3F3"/>
                </a:solidFill>
                <a:latin typeface="Aileron Heavy"/>
              </a:rPr>
              <a:t>Kepler.gl</a:t>
            </a:r>
            <a:endParaRPr lang="en-US" sz="10000" u="none">
              <a:solidFill>
                <a:srgbClr val="F3F3F3"/>
              </a:solidFill>
              <a:latin typeface="Aileron Heavy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B2D3A1-97E3-46A5-85B8-A33018064B30}"/>
              </a:ext>
            </a:extLst>
          </p:cNvPr>
          <p:cNvGrpSpPr/>
          <p:nvPr/>
        </p:nvGrpSpPr>
        <p:grpSpPr>
          <a:xfrm>
            <a:off x="10627381" y="1207256"/>
            <a:ext cx="6819544" cy="1677938"/>
            <a:chOff x="10416403" y="1152246"/>
            <a:chExt cx="6819544" cy="1677938"/>
          </a:xfrm>
        </p:grpSpPr>
        <p:pic>
          <p:nvPicPr>
            <p:cNvPr id="23" name="Graphic 22" descr="Line arrow: Counter-clockwise curve outline">
              <a:extLst>
                <a:ext uri="{FF2B5EF4-FFF2-40B4-BE49-F238E27FC236}">
                  <a16:creationId xmlns:a16="http://schemas.microsoft.com/office/drawing/2014/main" id="{7BA35DCC-E046-4D2B-81CF-898720BC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09186" flipH="1">
              <a:off x="10416403" y="1291437"/>
              <a:ext cx="1605318" cy="153874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C88698-49C4-4237-9490-066C21C107CC}"/>
                </a:ext>
              </a:extLst>
            </p:cNvPr>
            <p:cNvSpPr txBox="1"/>
            <p:nvPr/>
          </p:nvSpPr>
          <p:spPr>
            <a:xfrm>
              <a:off x="11901947" y="1152246"/>
              <a:ext cx="5334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4000">
                  <a:solidFill>
                    <a:srgbClr val="F3F3F3"/>
                  </a:solidFill>
                  <a:latin typeface="Aileron Regular" panose="020B0604020202020204" charset="0"/>
                </a:rPr>
                <a:t>More Coding </a:t>
              </a:r>
              <a:r>
                <a:rPr lang="en-SG" sz="4000" b="0" i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rPr>
                <a:t>😭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9AAA6F-E71A-4327-B0BE-6AA72A9452BC}"/>
              </a:ext>
            </a:extLst>
          </p:cNvPr>
          <p:cNvGrpSpPr/>
          <p:nvPr/>
        </p:nvGrpSpPr>
        <p:grpSpPr>
          <a:xfrm>
            <a:off x="10363200" y="6935901"/>
            <a:ext cx="7086600" cy="2361790"/>
            <a:chOff x="10210800" y="6783501"/>
            <a:chExt cx="7086600" cy="2361790"/>
          </a:xfrm>
        </p:grpSpPr>
        <p:pic>
          <p:nvPicPr>
            <p:cNvPr id="25" name="Graphic 24" descr="Line arrow: Counter-clockwise curve outline">
              <a:extLst>
                <a:ext uri="{FF2B5EF4-FFF2-40B4-BE49-F238E27FC236}">
                  <a16:creationId xmlns:a16="http://schemas.microsoft.com/office/drawing/2014/main" id="{B8448A42-D218-4F4A-A920-498634A4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10210800" y="6783501"/>
              <a:ext cx="1538747" cy="153874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BBE8F2-63DD-401E-8253-137D31274B32}"/>
                </a:ext>
              </a:extLst>
            </p:cNvPr>
            <p:cNvSpPr txBox="1"/>
            <p:nvPr/>
          </p:nvSpPr>
          <p:spPr>
            <a:xfrm>
              <a:off x="11582400" y="7821852"/>
              <a:ext cx="5715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4000">
                  <a:solidFill>
                    <a:srgbClr val="F3F3F3"/>
                  </a:solidFill>
                  <a:latin typeface="Aileron Regular" panose="020B0604020202020204" charset="0"/>
                </a:rPr>
                <a:t>More Configuration </a:t>
              </a:r>
              <a:r>
                <a:rPr lang="en-SG" sz="4000" b="0" i="0">
                  <a:solidFill>
                    <a:srgbClr val="E8E7E3"/>
                  </a:solidFill>
                  <a:effectLst/>
                  <a:latin typeface="apple color emoji"/>
                </a:rPr>
                <a:t>🤬</a:t>
              </a:r>
              <a:endParaRPr lang="en-SG" sz="4000" b="1" i="0">
                <a:solidFill>
                  <a:srgbClr val="E8E7E3"/>
                </a:solidFill>
                <a:effectLst/>
                <a:latin typeface="helvetica neue"/>
              </a:endParaRPr>
            </a:p>
            <a:p>
              <a:endParaRPr lang="en-SG" sz="4000">
                <a:solidFill>
                  <a:srgbClr val="F3F3F3"/>
                </a:solidFill>
                <a:latin typeface="Aileron Regula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81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8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de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10539">
            <a:off x="26806606" y="2758433"/>
            <a:ext cx="6661466" cy="5210144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6E426E81-9EB5-4E19-AADC-C9FAD0C055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943600" y="2315308"/>
            <a:ext cx="4612743" cy="5345355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A3BEECDF-E4D7-447B-8F01-B32D4B4DB507}"/>
              </a:ext>
            </a:extLst>
          </p:cNvPr>
          <p:cNvSpPr txBox="1"/>
          <p:nvPr/>
        </p:nvSpPr>
        <p:spPr>
          <a:xfrm>
            <a:off x="20421600" y="849294"/>
            <a:ext cx="12518713" cy="146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  <a:spcBef>
                <a:spcPct val="0"/>
              </a:spcBef>
            </a:pPr>
            <a:r>
              <a:rPr lang="en-US" sz="10000" u="none">
                <a:solidFill>
                  <a:srgbClr val="F3F3F3"/>
                </a:solidFill>
                <a:latin typeface="Aileron Heavy"/>
              </a:rPr>
              <a:t>Geospatial Data?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5AC03F82-3885-409B-A8E0-6AAA7F933E97}"/>
              </a:ext>
            </a:extLst>
          </p:cNvPr>
          <p:cNvSpPr txBox="1"/>
          <p:nvPr/>
        </p:nvSpPr>
        <p:spPr>
          <a:xfrm>
            <a:off x="20421600" y="8242602"/>
            <a:ext cx="12518713" cy="146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  <a:spcBef>
                <a:spcPct val="0"/>
              </a:spcBef>
            </a:pPr>
            <a:r>
              <a:rPr lang="en-US" sz="10000" u="none">
                <a:solidFill>
                  <a:srgbClr val="F3F3F3"/>
                </a:solidFill>
                <a:latin typeface="Aileron Heavy"/>
              </a:rPr>
              <a:t>Maps?</a:t>
            </a:r>
          </a:p>
        </p:txBody>
      </p:sp>
      <p:pic>
        <p:nvPicPr>
          <p:cNvPr id="10242" name="Picture 2" descr="Folium — Folium 0.12.1 documentation">
            <a:extLst>
              <a:ext uri="{FF2B5EF4-FFF2-40B4-BE49-F238E27FC236}">
                <a16:creationId xmlns:a16="http://schemas.microsoft.com/office/drawing/2014/main" id="{5E99E9D5-ECAE-4B9E-B654-1EAF54620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457" y="2305963"/>
            <a:ext cx="2356735" cy="235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9">
            <a:extLst>
              <a:ext uri="{FF2B5EF4-FFF2-40B4-BE49-F238E27FC236}">
                <a16:creationId xmlns:a16="http://schemas.microsoft.com/office/drawing/2014/main" id="{4F8B8172-2E0A-4A4E-A98C-BC7538F13E6D}"/>
              </a:ext>
            </a:extLst>
          </p:cNvPr>
          <p:cNvSpPr txBox="1"/>
          <p:nvPr/>
        </p:nvSpPr>
        <p:spPr>
          <a:xfrm>
            <a:off x="20780758" y="2708214"/>
            <a:ext cx="5889313" cy="1466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  <a:spcBef>
                <a:spcPct val="0"/>
              </a:spcBef>
            </a:pPr>
            <a:r>
              <a:rPr lang="en-US" sz="10000" u="none">
                <a:solidFill>
                  <a:srgbClr val="F3F3F3"/>
                </a:solidFill>
                <a:latin typeface="Aileron Heavy"/>
              </a:rPr>
              <a:t>Folium</a:t>
            </a:r>
          </a:p>
        </p:txBody>
      </p:sp>
      <p:pic>
        <p:nvPicPr>
          <p:cNvPr id="10244" name="Picture 4" descr="Space Talent | Open Pitch Opportunity">
            <a:extLst>
              <a:ext uri="{FF2B5EF4-FFF2-40B4-BE49-F238E27FC236}">
                <a16:creationId xmlns:a16="http://schemas.microsoft.com/office/drawing/2014/main" id="{18406A90-8612-4C04-9384-DD2E7E141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6"/>
          <a:stretch/>
        </p:blipFill>
        <p:spPr bwMode="auto">
          <a:xfrm>
            <a:off x="18288000" y="5045540"/>
            <a:ext cx="3293192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DB506A82-BBC0-434E-8D91-0EF922522A80}"/>
              </a:ext>
            </a:extLst>
          </p:cNvPr>
          <p:cNvSpPr txBox="1"/>
          <p:nvPr/>
        </p:nvSpPr>
        <p:spPr>
          <a:xfrm>
            <a:off x="21352222" y="5265033"/>
            <a:ext cx="5889313" cy="1466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  <a:spcBef>
                <a:spcPct val="0"/>
              </a:spcBef>
            </a:pPr>
            <a:r>
              <a:rPr lang="en-US" sz="10000">
                <a:solidFill>
                  <a:srgbClr val="F3F3F3"/>
                </a:solidFill>
                <a:latin typeface="Aileron Heavy"/>
              </a:rPr>
              <a:t>Kepler.gl</a:t>
            </a:r>
            <a:endParaRPr lang="en-US" sz="10000" u="none">
              <a:solidFill>
                <a:srgbClr val="F3F3F3"/>
              </a:solidFill>
              <a:latin typeface="Aileron Heavy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B2D3A1-97E3-46A5-85B8-A33018064B30}"/>
              </a:ext>
            </a:extLst>
          </p:cNvPr>
          <p:cNvGrpSpPr/>
          <p:nvPr/>
        </p:nvGrpSpPr>
        <p:grpSpPr>
          <a:xfrm>
            <a:off x="21546038" y="1207256"/>
            <a:ext cx="6819544" cy="1677938"/>
            <a:chOff x="10416403" y="1152246"/>
            <a:chExt cx="6819544" cy="1677938"/>
          </a:xfrm>
        </p:grpSpPr>
        <p:pic>
          <p:nvPicPr>
            <p:cNvPr id="23" name="Graphic 22" descr="Line arrow: Counter-clockwise curve outline">
              <a:extLst>
                <a:ext uri="{FF2B5EF4-FFF2-40B4-BE49-F238E27FC236}">
                  <a16:creationId xmlns:a16="http://schemas.microsoft.com/office/drawing/2014/main" id="{7BA35DCC-E046-4D2B-81CF-898720BC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09186" flipH="1">
              <a:off x="10416403" y="1291437"/>
              <a:ext cx="1605318" cy="153874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7C88698-49C4-4237-9490-066C21C107CC}"/>
                </a:ext>
              </a:extLst>
            </p:cNvPr>
            <p:cNvSpPr txBox="1"/>
            <p:nvPr/>
          </p:nvSpPr>
          <p:spPr>
            <a:xfrm>
              <a:off x="11901947" y="1152246"/>
              <a:ext cx="5334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4000">
                  <a:solidFill>
                    <a:srgbClr val="F3F3F3"/>
                  </a:solidFill>
                  <a:latin typeface="Aileron Regular" panose="020B0604020202020204" charset="0"/>
                </a:rPr>
                <a:t>More Coding </a:t>
              </a:r>
              <a:r>
                <a:rPr lang="en-SG" sz="4000" b="0" i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rPr>
                <a:t>😭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9AAA6F-E71A-4327-B0BE-6AA72A9452BC}"/>
              </a:ext>
            </a:extLst>
          </p:cNvPr>
          <p:cNvGrpSpPr/>
          <p:nvPr/>
        </p:nvGrpSpPr>
        <p:grpSpPr>
          <a:xfrm>
            <a:off x="21281857" y="6935901"/>
            <a:ext cx="7086600" cy="2361790"/>
            <a:chOff x="10210800" y="6783501"/>
            <a:chExt cx="7086600" cy="2361790"/>
          </a:xfrm>
        </p:grpSpPr>
        <p:pic>
          <p:nvPicPr>
            <p:cNvPr id="25" name="Graphic 24" descr="Line arrow: Counter-clockwise curve outline">
              <a:extLst>
                <a:ext uri="{FF2B5EF4-FFF2-40B4-BE49-F238E27FC236}">
                  <a16:creationId xmlns:a16="http://schemas.microsoft.com/office/drawing/2014/main" id="{B8448A42-D218-4F4A-A920-498634A4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10210800" y="6783501"/>
              <a:ext cx="1538747" cy="153874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BBE8F2-63DD-401E-8253-137D31274B32}"/>
                </a:ext>
              </a:extLst>
            </p:cNvPr>
            <p:cNvSpPr txBox="1"/>
            <p:nvPr/>
          </p:nvSpPr>
          <p:spPr>
            <a:xfrm>
              <a:off x="11582400" y="7821852"/>
              <a:ext cx="5715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4000">
                  <a:solidFill>
                    <a:srgbClr val="F3F3F3"/>
                  </a:solidFill>
                  <a:latin typeface="Aileron Regular" panose="020B0604020202020204" charset="0"/>
                </a:rPr>
                <a:t>More Configuration </a:t>
              </a:r>
              <a:r>
                <a:rPr lang="en-SG" sz="4000" b="0" i="0">
                  <a:solidFill>
                    <a:srgbClr val="E8E7E3"/>
                  </a:solidFill>
                  <a:effectLst/>
                  <a:latin typeface="apple color emoji"/>
                </a:rPr>
                <a:t>🤬</a:t>
              </a:r>
              <a:endParaRPr lang="en-SG" sz="4000" b="1" i="0">
                <a:solidFill>
                  <a:srgbClr val="E8E7E3"/>
                </a:solidFill>
                <a:effectLst/>
                <a:latin typeface="helvetica neue"/>
              </a:endParaRPr>
            </a:p>
            <a:p>
              <a:endParaRPr lang="en-SG" sz="4000">
                <a:solidFill>
                  <a:srgbClr val="F3F3F3"/>
                </a:solidFill>
                <a:latin typeface="Aileron Regular" panose="020B060402020202020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D22AD7-A7BE-4B03-BBE6-4A2EBA1399A4}"/>
              </a:ext>
            </a:extLst>
          </p:cNvPr>
          <p:cNvSpPr txBox="1"/>
          <p:nvPr/>
        </p:nvSpPr>
        <p:spPr>
          <a:xfrm>
            <a:off x="5365066" y="4035504"/>
            <a:ext cx="75488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3800">
                <a:solidFill>
                  <a:srgbClr val="F3F3F3"/>
                </a:solidFill>
                <a:latin typeface="Aileron Heavy" panose="020B060402020202020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51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95400" y="3162300"/>
            <a:ext cx="7137809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>
                <a:solidFill>
                  <a:srgbClr val="F3F3F3"/>
                </a:solidFill>
                <a:latin typeface="Aileron Heavy Bold"/>
              </a:rPr>
              <a:t>Why </a:t>
            </a:r>
            <a:r>
              <a:rPr lang="en-US" sz="6000" err="1">
                <a:solidFill>
                  <a:srgbClr val="F3F3F3"/>
                </a:solidFill>
                <a:latin typeface="Aileron Heavy Bold"/>
              </a:rPr>
              <a:t>Visualise</a:t>
            </a:r>
            <a:r>
              <a:rPr lang="en-US" sz="6000">
                <a:solidFill>
                  <a:srgbClr val="F3F3F3"/>
                </a:solidFill>
                <a:latin typeface="Aileron Heavy Bold"/>
              </a:rPr>
              <a:t>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8982A4-C876-4DE3-9AFF-F75E6EBEEBE2}"/>
              </a:ext>
            </a:extLst>
          </p:cNvPr>
          <p:cNvGrpSpPr/>
          <p:nvPr/>
        </p:nvGrpSpPr>
        <p:grpSpPr>
          <a:xfrm rot="20741941">
            <a:off x="14156583" y="7786207"/>
            <a:ext cx="4391444" cy="2147355"/>
            <a:chOff x="6016695" y="4934051"/>
            <a:chExt cx="6272293" cy="306706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6012A0A-BC67-4E74-9EAD-9993167D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17468629">
              <a:off x="8381213" y="6571890"/>
              <a:ext cx="1525575" cy="1332871"/>
            </a:xfrm>
            <a:prstGeom prst="rect">
              <a:avLst/>
            </a:prstGeom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63C6CECA-F368-4756-B1F5-1FC60C7EFDF4}"/>
                </a:ext>
              </a:extLst>
            </p:cNvPr>
            <p:cNvSpPr txBox="1"/>
            <p:nvPr/>
          </p:nvSpPr>
          <p:spPr>
            <a:xfrm>
              <a:off x="6016695" y="4934051"/>
              <a:ext cx="6272293" cy="1450669"/>
            </a:xfrm>
            <a:prstGeom prst="rect">
              <a:avLst/>
            </a:prstGeom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6600">
                  <a:solidFill>
                    <a:srgbClr val="F3F3F3"/>
                  </a:solidFill>
                  <a:effectLst>
                    <a:glow>
                      <a:schemeClr val="bg1"/>
                    </a:glow>
                  </a:effectLst>
                  <a:latin typeface="Aileron Heavy"/>
                </a:rPr>
                <a:t>Agenda.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ED6707-7936-4E8A-BFD5-4A56433E0344}"/>
              </a:ext>
            </a:extLst>
          </p:cNvPr>
          <p:cNvGrpSpPr/>
          <p:nvPr/>
        </p:nvGrpSpPr>
        <p:grpSpPr>
          <a:xfrm>
            <a:off x="9398203" y="872554"/>
            <a:ext cx="7696200" cy="3226541"/>
            <a:chOff x="9398203" y="872554"/>
            <a:chExt cx="7696200" cy="3226541"/>
          </a:xfrm>
        </p:grpSpPr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E886E16D-43B5-448E-8DF0-BEC09BD45520}"/>
                </a:ext>
              </a:extLst>
            </p:cNvPr>
            <p:cNvSpPr txBox="1"/>
            <p:nvPr/>
          </p:nvSpPr>
          <p:spPr>
            <a:xfrm>
              <a:off x="9398203" y="3162300"/>
              <a:ext cx="7696200" cy="936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3F3F3"/>
                  </a:solidFill>
                  <a:latin typeface="Aileron Heavy Bold"/>
                </a:rPr>
                <a:t>Data Analytics Tools</a:t>
              </a:r>
            </a:p>
          </p:txBody>
        </p:sp>
        <p:pic>
          <p:nvPicPr>
            <p:cNvPr id="21" name="Graphic 20" descr="Statistics outline">
              <a:extLst>
                <a:ext uri="{FF2B5EF4-FFF2-40B4-BE49-F238E27FC236}">
                  <a16:creationId xmlns:a16="http://schemas.microsoft.com/office/drawing/2014/main" id="{47477886-417C-43E5-8134-5811536BD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43348" y="872554"/>
              <a:ext cx="2405912" cy="2405912"/>
            </a:xfrm>
            <a:prstGeom prst="rect">
              <a:avLst/>
            </a:prstGeom>
          </p:spPr>
        </p:pic>
      </p:grpSp>
      <p:pic>
        <p:nvPicPr>
          <p:cNvPr id="23" name="Graphic 22" descr="Eye outline">
            <a:extLst>
              <a:ext uri="{FF2B5EF4-FFF2-40B4-BE49-F238E27FC236}">
                <a16:creationId xmlns:a16="http://schemas.microsoft.com/office/drawing/2014/main" id="{C07CA6EC-3DD2-40DC-B7F5-71F5D2337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6504" y="627710"/>
            <a:ext cx="2895600" cy="28956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07CB151-A696-4DBE-BFE7-8A3CDF553F67}"/>
              </a:ext>
            </a:extLst>
          </p:cNvPr>
          <p:cNvGrpSpPr/>
          <p:nvPr/>
        </p:nvGrpSpPr>
        <p:grpSpPr>
          <a:xfrm>
            <a:off x="1625804" y="5166520"/>
            <a:ext cx="6477000" cy="4221533"/>
            <a:chOff x="1625804" y="5166520"/>
            <a:chExt cx="6477000" cy="4221533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25ADCF85-2130-4943-8DC2-2A865DF1A082}"/>
                </a:ext>
              </a:extLst>
            </p:cNvPr>
            <p:cNvSpPr txBox="1"/>
            <p:nvPr/>
          </p:nvSpPr>
          <p:spPr>
            <a:xfrm>
              <a:off x="1625804" y="7438160"/>
              <a:ext cx="6477000" cy="1949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3F3F3"/>
                  </a:solidFill>
                  <a:latin typeface="Aileron Heavy Bold"/>
                </a:rPr>
                <a:t>Machine Learning Tools</a:t>
              </a:r>
            </a:p>
          </p:txBody>
        </p:sp>
        <p:pic>
          <p:nvPicPr>
            <p:cNvPr id="27" name="Graphic 26" descr="Left Brain outline">
              <a:extLst>
                <a:ext uri="{FF2B5EF4-FFF2-40B4-BE49-F238E27FC236}">
                  <a16:creationId xmlns:a16="http://schemas.microsoft.com/office/drawing/2014/main" id="{7A646C09-E25B-48E5-8887-924A28201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41983" y="5166520"/>
              <a:ext cx="2444641" cy="244464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733021-2A71-4537-94BB-7711E6C9148B}"/>
              </a:ext>
            </a:extLst>
          </p:cNvPr>
          <p:cNvGrpSpPr/>
          <p:nvPr/>
        </p:nvGrpSpPr>
        <p:grpSpPr>
          <a:xfrm>
            <a:off x="9677399" y="5143500"/>
            <a:ext cx="8458201" cy="4826658"/>
            <a:chOff x="9677399" y="5143500"/>
            <a:chExt cx="8458201" cy="4826658"/>
          </a:xfrm>
        </p:grpSpPr>
        <p:pic>
          <p:nvPicPr>
            <p:cNvPr id="31" name="Graphic 30" descr="Sign language outline">
              <a:extLst>
                <a:ext uri="{FF2B5EF4-FFF2-40B4-BE49-F238E27FC236}">
                  <a16:creationId xmlns:a16="http://schemas.microsoft.com/office/drawing/2014/main" id="{D8368CB1-B45F-4686-A242-E896A28F7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01378" y="5143500"/>
              <a:ext cx="2444641" cy="2444641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583453-E55A-4537-9240-E90B81CDA2CA}"/>
                </a:ext>
              </a:extLst>
            </p:cNvPr>
            <p:cNvSpPr/>
            <p:nvPr/>
          </p:nvSpPr>
          <p:spPr>
            <a:xfrm>
              <a:off x="14249400" y="7277101"/>
              <a:ext cx="3886200" cy="2693057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24E6708B-17D8-45AE-8642-BBBB8B695319}"/>
                </a:ext>
              </a:extLst>
            </p:cNvPr>
            <p:cNvSpPr txBox="1"/>
            <p:nvPr/>
          </p:nvSpPr>
          <p:spPr>
            <a:xfrm>
              <a:off x="9677399" y="7407105"/>
              <a:ext cx="7137809" cy="936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3F3F3"/>
                  </a:solidFill>
                  <a:effectLst>
                    <a:glow>
                      <a:schemeClr val="tx1"/>
                    </a:glow>
                  </a:effectLst>
                  <a:latin typeface="Aileron Heavy Bold"/>
                </a:rPr>
                <a:t>Hands-On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39E767-6187-42F8-9710-73AEF4B5D7EE}"/>
              </a:ext>
            </a:extLst>
          </p:cNvPr>
          <p:cNvGrpSpPr/>
          <p:nvPr/>
        </p:nvGrpSpPr>
        <p:grpSpPr>
          <a:xfrm>
            <a:off x="-1332857" y="190500"/>
            <a:ext cx="19768320" cy="10096499"/>
            <a:chOff x="-1480320" y="190500"/>
            <a:chExt cx="19768320" cy="1009649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6F1A79-1E64-486F-A981-4517F10A65AF}"/>
                </a:ext>
              </a:extLst>
            </p:cNvPr>
            <p:cNvSpPr/>
            <p:nvPr/>
          </p:nvSpPr>
          <p:spPr>
            <a:xfrm>
              <a:off x="-1480320" y="1060012"/>
              <a:ext cx="9583124" cy="3530723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873BF9-ED81-4762-B994-262A170D7B42}"/>
                </a:ext>
              </a:extLst>
            </p:cNvPr>
            <p:cNvSpPr/>
            <p:nvPr/>
          </p:nvSpPr>
          <p:spPr>
            <a:xfrm>
              <a:off x="7777830" y="190500"/>
              <a:ext cx="10510170" cy="10096499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04210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117328" y="-790402"/>
            <a:ext cx="3223648" cy="37356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22722">
            <a:off x="271786" y="612605"/>
            <a:ext cx="2476725" cy="13259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57545" y="7086166"/>
            <a:ext cx="8765490" cy="50651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CEB66C3-377A-453E-A60F-692802F86C30}"/>
              </a:ext>
            </a:extLst>
          </p:cNvPr>
          <p:cNvGrpSpPr/>
          <p:nvPr/>
        </p:nvGrpSpPr>
        <p:grpSpPr>
          <a:xfrm>
            <a:off x="5181731" y="568829"/>
            <a:ext cx="6477000" cy="4221533"/>
            <a:chOff x="1625804" y="5166520"/>
            <a:chExt cx="6477000" cy="4221533"/>
          </a:xfrm>
        </p:grpSpPr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F4772E2D-0E6F-4328-AB45-4C1F560AAA33}"/>
                </a:ext>
              </a:extLst>
            </p:cNvPr>
            <p:cNvSpPr txBox="1"/>
            <p:nvPr/>
          </p:nvSpPr>
          <p:spPr>
            <a:xfrm>
              <a:off x="1625804" y="7438160"/>
              <a:ext cx="6477000" cy="1949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latin typeface="Aileron Heavy Bold"/>
                </a:rPr>
                <a:t>Machine Learning Tools</a:t>
              </a:r>
            </a:p>
          </p:txBody>
        </p:sp>
        <p:pic>
          <p:nvPicPr>
            <p:cNvPr id="11" name="Graphic 10" descr="Left Brain outline">
              <a:extLst>
                <a:ext uri="{FF2B5EF4-FFF2-40B4-BE49-F238E27FC236}">
                  <a16:creationId xmlns:a16="http://schemas.microsoft.com/office/drawing/2014/main" id="{571E40F2-4C79-48B8-93DE-E7A07B58D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41983" y="5166520"/>
              <a:ext cx="2444641" cy="244464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9AC46A-D235-4356-854B-50A80DD51666}"/>
              </a:ext>
            </a:extLst>
          </p:cNvPr>
          <p:cNvGrpSpPr/>
          <p:nvPr/>
        </p:nvGrpSpPr>
        <p:grpSpPr>
          <a:xfrm>
            <a:off x="4075388" y="4610507"/>
            <a:ext cx="8501006" cy="1859701"/>
            <a:chOff x="4075388" y="4610507"/>
            <a:chExt cx="8501006" cy="1859701"/>
          </a:xfrm>
        </p:grpSpPr>
        <p:pic>
          <p:nvPicPr>
            <p:cNvPr id="12" name="Graphic 11" descr="Arrow Right outline">
              <a:extLst>
                <a:ext uri="{FF2B5EF4-FFF2-40B4-BE49-F238E27FC236}">
                  <a16:creationId xmlns:a16="http://schemas.microsoft.com/office/drawing/2014/main" id="{DF923797-F371-4214-B14B-ECF874CE4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999813">
              <a:off x="4075388" y="4610507"/>
              <a:ext cx="1835325" cy="1835325"/>
            </a:xfrm>
            <a:prstGeom prst="rect">
              <a:avLst/>
            </a:prstGeom>
          </p:spPr>
        </p:pic>
        <p:pic>
          <p:nvPicPr>
            <p:cNvPr id="13" name="Graphic 12" descr="Arrow Right outline">
              <a:extLst>
                <a:ext uri="{FF2B5EF4-FFF2-40B4-BE49-F238E27FC236}">
                  <a16:creationId xmlns:a16="http://schemas.microsoft.com/office/drawing/2014/main" id="{641F5871-85E8-44EC-B230-C192692C5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3065023">
              <a:off x="10741069" y="4634883"/>
              <a:ext cx="1835325" cy="1835325"/>
            </a:xfrm>
            <a:prstGeom prst="rect">
              <a:avLst/>
            </a:prstGeom>
          </p:spPr>
        </p:pic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0170AA89-2592-463E-A4A8-8F8C72984137}"/>
              </a:ext>
            </a:extLst>
          </p:cNvPr>
          <p:cNvSpPr txBox="1"/>
          <p:nvPr/>
        </p:nvSpPr>
        <p:spPr>
          <a:xfrm>
            <a:off x="1295400" y="6286673"/>
            <a:ext cx="6477000" cy="194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>
                <a:latin typeface="Aileron Regular" panose="020B0604020202020204" charset="0"/>
              </a:rPr>
              <a:t>Model Visualisation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E2E1734-2D4A-44CE-BEB9-D44EFCB9D0C5}"/>
              </a:ext>
            </a:extLst>
          </p:cNvPr>
          <p:cNvSpPr txBox="1"/>
          <p:nvPr/>
        </p:nvSpPr>
        <p:spPr>
          <a:xfrm>
            <a:off x="8877431" y="6241607"/>
            <a:ext cx="6477000" cy="194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>
                <a:latin typeface="Aileron Regular" panose="020B0604020202020204" charset="0"/>
              </a:rPr>
              <a:t>Training</a:t>
            </a:r>
          </a:p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 err="1">
                <a:latin typeface="Aileron Regular" panose="020B0604020202020204" charset="0"/>
              </a:rPr>
              <a:t>Visualisation</a:t>
            </a:r>
            <a:endParaRPr lang="en-US" sz="6000">
              <a:latin typeface="Aileron Regular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6434" y="8273034"/>
            <a:ext cx="12440501" cy="98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ileron Heavy Bold"/>
              </a:rPr>
              <a:t>Model Visualisation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432890">
            <a:off x="12761964" y="3062605"/>
            <a:ext cx="849728" cy="7423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612243">
            <a:off x="4339117" y="4612096"/>
            <a:ext cx="1476586" cy="10641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29618" y="1028700"/>
            <a:ext cx="7247704" cy="5833045"/>
          </a:xfrm>
          <a:prstGeom prst="rect">
            <a:avLst/>
          </a:prstGeom>
        </p:spPr>
      </p:pic>
      <p:pic>
        <p:nvPicPr>
          <p:cNvPr id="6" name="Picture 4" descr="Netron Open Source Project - Crunchbase Company Profile &amp; Funding">
            <a:extLst>
              <a:ext uri="{FF2B5EF4-FFF2-40B4-BE49-F238E27FC236}">
                <a16:creationId xmlns:a16="http://schemas.microsoft.com/office/drawing/2014/main" id="{F86F6B37-D9C0-432A-B8D6-D741B01F5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99" b="40307"/>
          <a:stretch/>
        </p:blipFill>
        <p:spPr bwMode="auto">
          <a:xfrm>
            <a:off x="4717154" y="3346315"/>
            <a:ext cx="9219060" cy="1797185"/>
          </a:xfrm>
          <a:prstGeom prst="rect">
            <a:avLst/>
          </a:prstGeom>
          <a:noFill/>
          <a:effectLst>
            <a:glow rad="5969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7043B3-8690-4516-A450-38E97C6C3A15}"/>
              </a:ext>
            </a:extLst>
          </p:cNvPr>
          <p:cNvGrpSpPr/>
          <p:nvPr/>
        </p:nvGrpSpPr>
        <p:grpSpPr>
          <a:xfrm>
            <a:off x="18821400" y="1825052"/>
            <a:ext cx="3925411" cy="6636895"/>
            <a:chOff x="18821400" y="1825052"/>
            <a:chExt cx="3925411" cy="66368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8BC4CC-AF2A-48B6-9633-1F8D9A45BFB2}"/>
                </a:ext>
              </a:extLst>
            </p:cNvPr>
            <p:cNvSpPr/>
            <p:nvPr/>
          </p:nvSpPr>
          <p:spPr>
            <a:xfrm>
              <a:off x="18821400" y="1825052"/>
              <a:ext cx="3925411" cy="6636895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5F39DF-D499-46BA-AFD9-36291811E635}"/>
                </a:ext>
              </a:extLst>
            </p:cNvPr>
            <p:cNvGrpSpPr/>
            <p:nvPr/>
          </p:nvGrpSpPr>
          <p:grpSpPr>
            <a:xfrm>
              <a:off x="18821400" y="1825052"/>
              <a:ext cx="3925411" cy="6636895"/>
              <a:chOff x="12020843" y="1181100"/>
              <a:chExt cx="3925411" cy="663689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020C2B5-84B6-4196-AEFD-181C65EC0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20843" y="1181100"/>
                <a:ext cx="2076157" cy="663689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CB9C350-7E3E-413E-85FE-C8E0E0533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97000" y="1181100"/>
                <a:ext cx="1849254" cy="66368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4922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7023" y="3695700"/>
            <a:ext cx="8496300" cy="948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72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ileron Heavy Bold"/>
              </a:rPr>
              <a:t>Model Visualisation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7023" y="4991100"/>
            <a:ext cx="8115300" cy="84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</a:pPr>
            <a:r>
              <a:rPr lang="en-US" sz="2800" u="none" spc="31">
                <a:solidFill>
                  <a:srgbClr val="000000"/>
                </a:solidFill>
                <a:latin typeface="Aileron Regular"/>
              </a:rPr>
              <a:t>Allows for neural network visualisation, with </a:t>
            </a:r>
            <a:r>
              <a:rPr lang="en-US" sz="2800" spc="31">
                <a:solidFill>
                  <a:srgbClr val="000000"/>
                </a:solidFill>
                <a:latin typeface="Aileron Regular Bold" panose="020B0604020202020204" charset="0"/>
              </a:rPr>
              <a:t>connections</a:t>
            </a:r>
            <a:r>
              <a:rPr lang="en-US" sz="2800" u="none" spc="31">
                <a:solidFill>
                  <a:srgbClr val="000000"/>
                </a:solidFill>
                <a:latin typeface="Aileron Regular"/>
              </a:rPr>
              <a:t> between layers and </a:t>
            </a:r>
            <a:r>
              <a:rPr lang="en-US" sz="2800" u="none" spc="31">
                <a:solidFill>
                  <a:srgbClr val="000000"/>
                </a:solidFill>
                <a:latin typeface="Aileron Regular Bold" panose="020B0604020202020204" charset="0"/>
              </a:rPr>
              <a:t>interactivity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448641" y="2769287"/>
            <a:ext cx="5687959" cy="4603063"/>
          </a:xfrm>
          <a:prstGeom prst="rect">
            <a:avLst/>
          </a:prstGeom>
        </p:spPr>
      </p:pic>
      <p:pic>
        <p:nvPicPr>
          <p:cNvPr id="9" name="Picture 4" descr="Netron Open Source Project - Crunchbase Company Profile &amp; Funding">
            <a:extLst>
              <a:ext uri="{FF2B5EF4-FFF2-40B4-BE49-F238E27FC236}">
                <a16:creationId xmlns:a16="http://schemas.microsoft.com/office/drawing/2014/main" id="{81038191-D4BB-437D-BC6A-5DCAE57D4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315" b="40377"/>
          <a:stretch/>
        </p:blipFill>
        <p:spPr bwMode="auto">
          <a:xfrm>
            <a:off x="2895600" y="2274403"/>
            <a:ext cx="5687959" cy="1268897"/>
          </a:xfrm>
          <a:prstGeom prst="rect">
            <a:avLst/>
          </a:prstGeom>
          <a:noFill/>
          <a:effectLst>
            <a:glow rad="5969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0B34FB78-70E5-4450-A4E1-7AD9D67A85E9}"/>
              </a:ext>
            </a:extLst>
          </p:cNvPr>
          <p:cNvSpPr txBox="1"/>
          <p:nvPr/>
        </p:nvSpPr>
        <p:spPr>
          <a:xfrm>
            <a:off x="1737023" y="6182712"/>
            <a:ext cx="8115300" cy="84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</a:pPr>
            <a:r>
              <a:rPr lang="en-US" sz="2800" u="none" spc="31">
                <a:solidFill>
                  <a:srgbClr val="000000"/>
                </a:solidFill>
                <a:latin typeface="Aileron Regular"/>
              </a:rPr>
              <a:t>Has an </a:t>
            </a:r>
            <a:r>
              <a:rPr lang="en-US" sz="2800" u="none" spc="31">
                <a:solidFill>
                  <a:srgbClr val="000000"/>
                </a:solidFill>
                <a:latin typeface="Aileron Regular Bold" panose="020B0604020202020204" charset="0"/>
              </a:rPr>
              <a:t>online app </a:t>
            </a:r>
            <a:r>
              <a:rPr lang="en-US" sz="2800" u="none" spc="31">
                <a:solidFill>
                  <a:srgbClr val="000000"/>
                </a:solidFill>
                <a:latin typeface="Aileron Regular"/>
              </a:rPr>
              <a:t>as well where you can upload your model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07A829F-D608-4D4C-8C6B-9E262C6DB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885" y="2766537"/>
            <a:ext cx="6763715" cy="4753925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9E4A1AE-2E47-47DA-A7EC-E8A161146068}"/>
              </a:ext>
            </a:extLst>
          </p:cNvPr>
          <p:cNvGrpSpPr/>
          <p:nvPr/>
        </p:nvGrpSpPr>
        <p:grpSpPr>
          <a:xfrm>
            <a:off x="12256267" y="1825052"/>
            <a:ext cx="3925411" cy="6636895"/>
            <a:chOff x="18821400" y="1825052"/>
            <a:chExt cx="3925411" cy="66368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BAB6C7-D446-44C4-ABFB-149910EE9153}"/>
                </a:ext>
              </a:extLst>
            </p:cNvPr>
            <p:cNvSpPr/>
            <p:nvPr/>
          </p:nvSpPr>
          <p:spPr>
            <a:xfrm>
              <a:off x="18821400" y="1825052"/>
              <a:ext cx="3925411" cy="6636895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7C584F2-48C1-4789-BFB3-0E052FC2B23B}"/>
                </a:ext>
              </a:extLst>
            </p:cNvPr>
            <p:cNvGrpSpPr/>
            <p:nvPr/>
          </p:nvGrpSpPr>
          <p:grpSpPr>
            <a:xfrm>
              <a:off x="18821400" y="1825052"/>
              <a:ext cx="3925411" cy="6636895"/>
              <a:chOff x="12020843" y="1181100"/>
              <a:chExt cx="3925411" cy="663689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244EB1A-683E-434C-924D-01E2692CDD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20843" y="1181100"/>
                <a:ext cx="2076157" cy="6636895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7708321-01E1-4F32-A74A-907D03E68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97000" y="1181100"/>
                <a:ext cx="1849254" cy="663689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7023" y="3695700"/>
            <a:ext cx="8496300" cy="948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72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ileron Heavy Bold"/>
              </a:rPr>
              <a:t>Model Visualisation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7023" y="4991100"/>
            <a:ext cx="8115300" cy="1717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</a:pPr>
            <a:r>
              <a:rPr lang="en-US" sz="2800" u="none" spc="31">
                <a:solidFill>
                  <a:srgbClr val="000000"/>
                </a:solidFill>
                <a:latin typeface="Aileron Regular"/>
              </a:rPr>
              <a:t>Allows for neural network </a:t>
            </a:r>
            <a:r>
              <a:rPr lang="en-US" sz="2800" u="none" spc="31" err="1">
                <a:solidFill>
                  <a:srgbClr val="000000"/>
                </a:solidFill>
                <a:latin typeface="Aileron Regular"/>
              </a:rPr>
              <a:t>visualisation</a:t>
            </a:r>
            <a:r>
              <a:rPr lang="en-US" sz="2800" u="none" spc="31">
                <a:solidFill>
                  <a:srgbClr val="000000"/>
                </a:solidFill>
                <a:latin typeface="Aileron Regular"/>
              </a:rPr>
              <a:t>, with </a:t>
            </a:r>
            <a:r>
              <a:rPr lang="en-US" sz="2800" spc="31">
                <a:solidFill>
                  <a:srgbClr val="000000"/>
                </a:solidFill>
                <a:latin typeface="Aileron Regular Bold" panose="020B0604020202020204" charset="0"/>
              </a:rPr>
              <a:t>connections</a:t>
            </a:r>
            <a:r>
              <a:rPr lang="en-US" sz="2800" u="none" spc="31">
                <a:solidFill>
                  <a:srgbClr val="000000"/>
                </a:solidFill>
                <a:latin typeface="Aileron Regular"/>
              </a:rPr>
              <a:t> between layers</a:t>
            </a:r>
            <a:endParaRPr lang="en-US" sz="2800" u="none" spc="31">
              <a:solidFill>
                <a:srgbClr val="000000"/>
              </a:solidFill>
              <a:latin typeface="Aileron Regular Bold" panose="020B0604020202020204" charset="0"/>
            </a:endParaRPr>
          </a:p>
          <a:p>
            <a:pPr marL="0" lvl="0" indent="0" algn="just">
              <a:lnSpc>
                <a:spcPts val="3359"/>
              </a:lnSpc>
            </a:pPr>
            <a:endParaRPr lang="en-US" sz="2800" spc="31">
              <a:solidFill>
                <a:srgbClr val="000000"/>
              </a:solidFill>
              <a:latin typeface="Aileron Regular Bold" panose="020B0604020202020204" charset="0"/>
            </a:endParaRPr>
          </a:p>
          <a:p>
            <a:pPr marL="0" lvl="0" indent="0" algn="just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 panose="020B0604020202020204" charset="0"/>
              </a:rPr>
              <a:t>Super simple to set up</a:t>
            </a:r>
            <a:endParaRPr lang="en-US" sz="2800" u="none" spc="31">
              <a:solidFill>
                <a:srgbClr val="000000"/>
              </a:solidFill>
              <a:latin typeface="Aileron Regular" panose="020B060402020202020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327442" y="2769287"/>
            <a:ext cx="5687959" cy="4603063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9A9D355-9091-4BC0-A30E-201AF2037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23" y="1783169"/>
            <a:ext cx="7210985" cy="197223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F4438DB-A650-446A-B1E3-ABF044D7F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165" y="2766537"/>
            <a:ext cx="6763715" cy="4753925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CB4B096-6673-48AB-81D9-42E06FC9F932}"/>
              </a:ext>
            </a:extLst>
          </p:cNvPr>
          <p:cNvGrpSpPr/>
          <p:nvPr/>
        </p:nvGrpSpPr>
        <p:grpSpPr>
          <a:xfrm>
            <a:off x="18939594" y="1825052"/>
            <a:ext cx="3925411" cy="6636895"/>
            <a:chOff x="18821400" y="1825052"/>
            <a:chExt cx="3925411" cy="66368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6A5707-6F1F-403C-A00E-B55FA3F78D6C}"/>
                </a:ext>
              </a:extLst>
            </p:cNvPr>
            <p:cNvSpPr/>
            <p:nvPr/>
          </p:nvSpPr>
          <p:spPr>
            <a:xfrm>
              <a:off x="18821400" y="1825052"/>
              <a:ext cx="3925411" cy="6636895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AC1358-9F1D-43B1-9B48-30D2EC62089D}"/>
                </a:ext>
              </a:extLst>
            </p:cNvPr>
            <p:cNvGrpSpPr/>
            <p:nvPr/>
          </p:nvGrpSpPr>
          <p:grpSpPr>
            <a:xfrm>
              <a:off x="18821400" y="1825052"/>
              <a:ext cx="3925411" cy="6636895"/>
              <a:chOff x="12020843" y="1181100"/>
              <a:chExt cx="3925411" cy="6636895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24BD7AA-E7B1-4AB5-96E1-93D861EB0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20843" y="1181100"/>
                <a:ext cx="2076157" cy="6636895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7F615BE-DD05-465B-BBE2-310AAB582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97000" y="1181100"/>
                <a:ext cx="1849254" cy="66368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5352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117328" y="-790402"/>
            <a:ext cx="3223648" cy="37356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22722">
            <a:off x="271786" y="612605"/>
            <a:ext cx="2476725" cy="13259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57545" y="7086166"/>
            <a:ext cx="8765490" cy="50651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CEB66C3-377A-453E-A60F-692802F86C30}"/>
              </a:ext>
            </a:extLst>
          </p:cNvPr>
          <p:cNvGrpSpPr/>
          <p:nvPr/>
        </p:nvGrpSpPr>
        <p:grpSpPr>
          <a:xfrm>
            <a:off x="5181731" y="568829"/>
            <a:ext cx="6477000" cy="4221533"/>
            <a:chOff x="1625804" y="5166520"/>
            <a:chExt cx="6477000" cy="4221533"/>
          </a:xfrm>
        </p:grpSpPr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F4772E2D-0E6F-4328-AB45-4C1F560AAA33}"/>
                </a:ext>
              </a:extLst>
            </p:cNvPr>
            <p:cNvSpPr txBox="1"/>
            <p:nvPr/>
          </p:nvSpPr>
          <p:spPr>
            <a:xfrm>
              <a:off x="1625804" y="7438160"/>
              <a:ext cx="6477000" cy="1949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latin typeface="Aileron Heavy Bold"/>
                </a:rPr>
                <a:t>Machine Learning Tools</a:t>
              </a:r>
            </a:p>
          </p:txBody>
        </p:sp>
        <p:pic>
          <p:nvPicPr>
            <p:cNvPr id="11" name="Graphic 10" descr="Left Brain outline">
              <a:extLst>
                <a:ext uri="{FF2B5EF4-FFF2-40B4-BE49-F238E27FC236}">
                  <a16:creationId xmlns:a16="http://schemas.microsoft.com/office/drawing/2014/main" id="{571E40F2-4C79-48B8-93DE-E7A07B58D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41983" y="5166520"/>
              <a:ext cx="2444641" cy="244464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9AC46A-D235-4356-854B-50A80DD51666}"/>
              </a:ext>
            </a:extLst>
          </p:cNvPr>
          <p:cNvGrpSpPr/>
          <p:nvPr/>
        </p:nvGrpSpPr>
        <p:grpSpPr>
          <a:xfrm>
            <a:off x="4075388" y="4610507"/>
            <a:ext cx="8501006" cy="1859701"/>
            <a:chOff x="4075388" y="4610507"/>
            <a:chExt cx="8501006" cy="1859701"/>
          </a:xfrm>
        </p:grpSpPr>
        <p:pic>
          <p:nvPicPr>
            <p:cNvPr id="12" name="Graphic 11" descr="Arrow Right outline">
              <a:extLst>
                <a:ext uri="{FF2B5EF4-FFF2-40B4-BE49-F238E27FC236}">
                  <a16:creationId xmlns:a16="http://schemas.microsoft.com/office/drawing/2014/main" id="{DF923797-F371-4214-B14B-ECF874CE4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999813">
              <a:off x="4075388" y="4610507"/>
              <a:ext cx="1835325" cy="1835325"/>
            </a:xfrm>
            <a:prstGeom prst="rect">
              <a:avLst/>
            </a:prstGeom>
          </p:spPr>
        </p:pic>
        <p:pic>
          <p:nvPicPr>
            <p:cNvPr id="13" name="Graphic 12" descr="Arrow Right outline">
              <a:extLst>
                <a:ext uri="{FF2B5EF4-FFF2-40B4-BE49-F238E27FC236}">
                  <a16:creationId xmlns:a16="http://schemas.microsoft.com/office/drawing/2014/main" id="{641F5871-85E8-44EC-B230-C192692C5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3065023">
              <a:off x="10741069" y="4634883"/>
              <a:ext cx="1835325" cy="1835325"/>
            </a:xfrm>
            <a:prstGeom prst="rect">
              <a:avLst/>
            </a:prstGeom>
          </p:spPr>
        </p:pic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0170AA89-2592-463E-A4A8-8F8C72984137}"/>
              </a:ext>
            </a:extLst>
          </p:cNvPr>
          <p:cNvSpPr txBox="1"/>
          <p:nvPr/>
        </p:nvSpPr>
        <p:spPr>
          <a:xfrm>
            <a:off x="1295400" y="6286673"/>
            <a:ext cx="6477000" cy="194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>
                <a:latin typeface="Aileron Regular" panose="020B0604020202020204" charset="0"/>
              </a:rPr>
              <a:t>Model Visualisation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E2E1734-2D4A-44CE-BEB9-D44EFCB9D0C5}"/>
              </a:ext>
            </a:extLst>
          </p:cNvPr>
          <p:cNvSpPr txBox="1"/>
          <p:nvPr/>
        </p:nvSpPr>
        <p:spPr>
          <a:xfrm>
            <a:off x="8877431" y="6241607"/>
            <a:ext cx="6477000" cy="194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>
                <a:latin typeface="Aileron Regular" panose="020B0604020202020204" charset="0"/>
              </a:rPr>
              <a:t>Training</a:t>
            </a:r>
          </a:p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>
                <a:latin typeface="Aileron Regular" panose="020B0604020202020204" charset="0"/>
              </a:rPr>
              <a:t>Visualisation</a:t>
            </a:r>
          </a:p>
        </p:txBody>
      </p:sp>
    </p:spTree>
    <p:extLst>
      <p:ext uri="{BB962C8B-B14F-4D97-AF65-F5344CB8AC3E}">
        <p14:creationId xmlns:p14="http://schemas.microsoft.com/office/powerpoint/2010/main" val="29381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468629">
            <a:off x="12630728" y="7928572"/>
            <a:ext cx="1525575" cy="133287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521477">
            <a:off x="4138833" y="7978111"/>
            <a:ext cx="1525575" cy="13328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15232F-55AC-43F0-9F85-E37E470E085A}"/>
              </a:ext>
            </a:extLst>
          </p:cNvPr>
          <p:cNvGrpSpPr/>
          <p:nvPr/>
        </p:nvGrpSpPr>
        <p:grpSpPr>
          <a:xfrm>
            <a:off x="1007817" y="1427083"/>
            <a:ext cx="8219058" cy="6222894"/>
            <a:chOff x="1007817" y="1427083"/>
            <a:chExt cx="8219058" cy="62228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E7E9E05-38DD-4384-9AAB-457E31C19D6A}"/>
                </a:ext>
              </a:extLst>
            </p:cNvPr>
            <p:cNvGrpSpPr/>
            <p:nvPr/>
          </p:nvGrpSpPr>
          <p:grpSpPr>
            <a:xfrm>
              <a:off x="1981200" y="1427083"/>
              <a:ext cx="6272293" cy="6077152"/>
              <a:chOff x="1926800" y="1427083"/>
              <a:chExt cx="6272293" cy="6077152"/>
            </a:xfrm>
          </p:grpSpPr>
          <p:sp>
            <p:nvSpPr>
              <p:cNvPr id="15" name="TextBox 6">
                <a:extLst>
                  <a:ext uri="{FF2B5EF4-FFF2-40B4-BE49-F238E27FC236}">
                    <a16:creationId xmlns:a16="http://schemas.microsoft.com/office/drawing/2014/main" id="{86433FB7-1B29-4658-9114-287BADCB36F3}"/>
                  </a:ext>
                </a:extLst>
              </p:cNvPr>
              <p:cNvSpPr txBox="1"/>
              <p:nvPr/>
            </p:nvSpPr>
            <p:spPr>
              <a:xfrm>
                <a:off x="1926800" y="1427083"/>
                <a:ext cx="6272293" cy="1354217"/>
              </a:xfrm>
              <a:prstGeom prst="rect">
                <a:avLst/>
              </a:prstGeom>
              <a:effectLst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8800">
                    <a:effectLst>
                      <a:glow>
                        <a:schemeClr val="bg1"/>
                      </a:glow>
                    </a:effectLst>
                    <a:latin typeface="Aileron Heavy"/>
                  </a:rPr>
                  <a:t>Ho Chi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831018F-2DDF-4A7E-B499-854A03CF3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939" r="89061">
                            <a14:foregroundMark x1="33333" y1="23558" x2="27700" y2="29327"/>
                            <a14:foregroundMark x1="30516" y1="24038" x2="27230" y2="29808"/>
                            <a14:foregroundMark x1="58216" y1="22115" x2="63850" y2="25481"/>
                            <a14:foregroundMark x1="66667" y1="38942" x2="69484" y2="56731"/>
                            <a14:foregroundMark x1="56578" y1="75142" x2="59155" y2="73558"/>
                            <a14:foregroundMark x1="44601" y1="75481" x2="47887" y2="77404"/>
                            <a14:backgroundMark x1="71362" y1="69231" x2="66667" y2="73558"/>
                            <a14:backgroundMark x1="71362" y1="63462" x2="63380" y2="72596"/>
                            <a14:backgroundMark x1="63380" y1="72596" x2="67606" y2="87019"/>
                            <a14:backgroundMark x1="67606" y1="87019" x2="69484" y2="88462"/>
                            <a14:backgroundMark x1="49212" y1="80069" x2="48549" y2="80349"/>
                            <a14:backgroundMark x1="60094" y1="75481" x2="57822" y2="76439"/>
                            <a14:backgroundMark x1="38422" y1="76834" x2="32394" y2="71154"/>
                            <a14:backgroundMark x1="32394" y1="71154" x2="30986" y2="68750"/>
                            <a14:backgroundMark x1="69484" y1="36538" x2="69691" y2="38445"/>
                            <a14:backgroundMark x1="30986" y1="67788" x2="37089" y2="74038"/>
                            <a14:backgroundMark x1="37089" y1="74038" x2="39667" y2="75295"/>
                            <a14:backgroundMark x1="58071" y1="75900" x2="62911" y2="72596"/>
                            <a14:backgroundMark x1="54480" y1="83664" x2="55399" y2="84135"/>
                            <a14:backgroundMark x1="46072" y1="79359" x2="50405" y2="81578"/>
                            <a14:backgroundMark x1="35681" y1="74038" x2="42634" y2="77598"/>
                            <a14:backgroundMark x1="55399" y1="84135" x2="66197" y2="78846"/>
                            <a14:backgroundMark x1="66197" y1="78846" x2="68075" y2="77404"/>
                            <a14:backgroundMark x1="57746" y1="76442" x2="48826" y2="81250"/>
                          </a14:backgroundRemoval>
                        </a14:imgEffect>
                      </a14:imgLayer>
                    </a14:imgProps>
                  </a:ext>
                </a:extLst>
              </a:blip>
              <a:srcRect l="1174" r="1174"/>
              <a:stretch>
                <a:fillRect/>
              </a:stretch>
            </p:blipFill>
            <p:spPr>
              <a:xfrm>
                <a:off x="2438400" y="2255140"/>
                <a:ext cx="5249095" cy="5249095"/>
              </a:xfrm>
              <a:custGeom>
                <a:avLst/>
                <a:gdLst>
                  <a:gd name="connsiteX0" fmla="*/ 1205099 w 2410198"/>
                  <a:gd name="connsiteY0" fmla="*/ 0 h 2410198"/>
                  <a:gd name="connsiteX1" fmla="*/ 2410198 w 2410198"/>
                  <a:gd name="connsiteY1" fmla="*/ 1205099 h 2410198"/>
                  <a:gd name="connsiteX2" fmla="*/ 1205099 w 2410198"/>
                  <a:gd name="connsiteY2" fmla="*/ 2410198 h 2410198"/>
                  <a:gd name="connsiteX3" fmla="*/ 0 w 2410198"/>
                  <a:gd name="connsiteY3" fmla="*/ 1205099 h 2410198"/>
                  <a:gd name="connsiteX4" fmla="*/ 1205099 w 2410198"/>
                  <a:gd name="connsiteY4" fmla="*/ 0 h 241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0198" h="2410198">
                    <a:moveTo>
                      <a:pt x="1205099" y="0"/>
                    </a:moveTo>
                    <a:cubicBezTo>
                      <a:pt x="1870657" y="0"/>
                      <a:pt x="2410198" y="539541"/>
                      <a:pt x="2410198" y="1205099"/>
                    </a:cubicBezTo>
                    <a:cubicBezTo>
                      <a:pt x="2410198" y="1870657"/>
                      <a:pt x="1870657" y="2410198"/>
                      <a:pt x="1205099" y="2410198"/>
                    </a:cubicBezTo>
                    <a:cubicBezTo>
                      <a:pt x="539541" y="2410198"/>
                      <a:pt x="0" y="1870657"/>
                      <a:pt x="0" y="1205099"/>
                    </a:cubicBezTo>
                    <a:cubicBezTo>
                      <a:pt x="0" y="539541"/>
                      <a:pt x="539541" y="0"/>
                      <a:pt x="1205099" y="0"/>
                    </a:cubicBezTo>
                    <a:close/>
                  </a:path>
                </a:pathLst>
              </a:custGeom>
              <a:effectLst>
                <a:glow rad="12700">
                  <a:schemeClr val="tx1"/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1CD454EE-77B2-4048-84ED-A12D3B4E9524}"/>
                </a:ext>
              </a:extLst>
            </p:cNvPr>
            <p:cNvSpPr txBox="1"/>
            <p:nvPr/>
          </p:nvSpPr>
          <p:spPr>
            <a:xfrm>
              <a:off x="1007817" y="6751013"/>
              <a:ext cx="8219058" cy="8989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 fontAlgn="base">
                <a:lnSpc>
                  <a:spcPct val="107000"/>
                </a:lnSpc>
                <a:buSzPts val="1000"/>
                <a:tabLst>
                  <a:tab pos="457200" algn="l"/>
                </a:tabLst>
              </a:pPr>
              <a:r>
                <a:rPr lang="en-SG" sz="2800">
                  <a:solidFill>
                    <a:schemeClr val="bg2">
                      <a:lumMod val="10000"/>
                    </a:schemeClr>
                  </a:solidFill>
                  <a:effectLst/>
                  <a:latin typeface="Aileron Regular" panose="020B0604020202020204" charset="0"/>
                  <a:ea typeface="DengXian" panose="02010600030101010101" pitchFamily="2" charset="-122"/>
                  <a:cs typeface="Arial" panose="020B0604020202020204" pitchFamily="34" charset="0"/>
                </a:rPr>
                <a:t>CS Year 1</a:t>
              </a:r>
            </a:p>
            <a:p>
              <a:pPr algn="ctr" fontAlgn="base">
                <a:lnSpc>
                  <a:spcPct val="107000"/>
                </a:lnSpc>
                <a:buSzPts val="1000"/>
                <a:tabLst>
                  <a:tab pos="457200" algn="l"/>
                </a:tabLst>
              </a:pPr>
              <a:r>
                <a:rPr lang="en-SG" sz="2800">
                  <a:solidFill>
                    <a:srgbClr val="0000FF"/>
                  </a:solidFill>
                  <a:latin typeface="Aileron Regular" panose="020B0604020202020204" charset="0"/>
                  <a:ea typeface="DengXian" panose="02010600030101010101" pitchFamily="2" charset="-122"/>
                  <a:cs typeface="Arial" panose="020B0604020202020204" pitchFamily="34" charset="0"/>
                  <a:hlinkClick r:id="rId5"/>
                </a:rPr>
                <a:t>linkedin.com/in/</a:t>
              </a:r>
              <a:r>
                <a:rPr lang="en-SG" sz="2800" err="1">
                  <a:solidFill>
                    <a:srgbClr val="0000FF"/>
                  </a:solidFill>
                  <a:latin typeface="Aileron Regular" panose="020B0604020202020204" charset="0"/>
                  <a:ea typeface="DengXian" panose="02010600030101010101" pitchFamily="2" charset="-122"/>
                  <a:cs typeface="Arial" panose="020B0604020202020204" pitchFamily="34" charset="0"/>
                  <a:hlinkClick r:id="rId5"/>
                </a:rPr>
                <a:t>nghochi</a:t>
              </a:r>
              <a:r>
                <a:rPr lang="en-SG" sz="2800">
                  <a:solidFill>
                    <a:srgbClr val="0000FF"/>
                  </a:solidFill>
                  <a:latin typeface="Aileron Regular" panose="020B0604020202020204" charset="0"/>
                  <a:ea typeface="DengXian" panose="02010600030101010101" pitchFamily="2" charset="-122"/>
                  <a:cs typeface="Arial" panose="020B0604020202020204" pitchFamily="34" charset="0"/>
                  <a:hlinkClick r:id="rId5"/>
                </a:rPr>
                <a:t>/</a:t>
              </a:r>
              <a:endParaRPr lang="en-SG" sz="2800">
                <a:solidFill>
                  <a:srgbClr val="0000FF"/>
                </a:solidFill>
                <a:latin typeface="Aileron Regular" panose="020B0604020202020204" charset="0"/>
                <a:ea typeface="DengXian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4AFEC3-3807-4E1B-B5BD-6ED8BC845687}"/>
              </a:ext>
            </a:extLst>
          </p:cNvPr>
          <p:cNvGrpSpPr/>
          <p:nvPr/>
        </p:nvGrpSpPr>
        <p:grpSpPr>
          <a:xfrm>
            <a:off x="9283984" y="1325264"/>
            <a:ext cx="8219058" cy="6336660"/>
            <a:chOff x="9283984" y="1325264"/>
            <a:chExt cx="8219058" cy="63366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9A2F29-7CF5-4EC7-A82A-2EED734C6880}"/>
                </a:ext>
              </a:extLst>
            </p:cNvPr>
            <p:cNvGrpSpPr/>
            <p:nvPr/>
          </p:nvGrpSpPr>
          <p:grpSpPr>
            <a:xfrm>
              <a:off x="9283984" y="1325264"/>
              <a:ext cx="8219058" cy="6336660"/>
              <a:chOff x="9283984" y="1325264"/>
              <a:chExt cx="8219058" cy="6336660"/>
            </a:xfrm>
          </p:grpSpPr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BBCE5269-C474-4530-81C4-09AF80C1B136}"/>
                  </a:ext>
                </a:extLst>
              </p:cNvPr>
              <p:cNvSpPr txBox="1"/>
              <p:nvPr/>
            </p:nvSpPr>
            <p:spPr>
              <a:xfrm>
                <a:off x="10257367" y="1325264"/>
                <a:ext cx="6272293" cy="1354217"/>
              </a:xfrm>
              <a:prstGeom prst="rect">
                <a:avLst/>
              </a:prstGeom>
              <a:effectLst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8800">
                    <a:effectLst>
                      <a:glow>
                        <a:schemeClr val="bg1"/>
                      </a:glow>
                    </a:effectLst>
                    <a:latin typeface="Aileron Heavy"/>
                  </a:rPr>
                  <a:t>Hui Xiang</a:t>
                </a:r>
              </a:p>
            </p:txBody>
          </p:sp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DE571508-A8E0-432A-B32F-E86924F0802B}"/>
                  </a:ext>
                </a:extLst>
              </p:cNvPr>
              <p:cNvSpPr txBox="1"/>
              <p:nvPr/>
            </p:nvSpPr>
            <p:spPr>
              <a:xfrm>
                <a:off x="9283984" y="6772513"/>
                <a:ext cx="8219058" cy="8894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 fontAlgn="base">
                  <a:lnSpc>
                    <a:spcPct val="107000"/>
                  </a:lnSpc>
                  <a:buSzPts val="1000"/>
                  <a:tabLst>
                    <a:tab pos="457200" algn="l"/>
                  </a:tabLst>
                </a:pPr>
                <a:r>
                  <a:rPr lang="en-SG" sz="2800">
                    <a:solidFill>
                      <a:schemeClr val="bg2">
                        <a:lumMod val="10000"/>
                      </a:schemeClr>
                    </a:solidFill>
                    <a:effectLst/>
                    <a:latin typeface="Aileron Regular" panose="020B060402020202020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REP Year 1</a:t>
                </a:r>
              </a:p>
              <a:p>
                <a:pPr lvl="0" algn="ctr" fontAlgn="base">
                  <a:lnSpc>
                    <a:spcPct val="107000"/>
                  </a:lnSpc>
                  <a:buSzPts val="1000"/>
                  <a:tabLst>
                    <a:tab pos="457200" algn="l"/>
                  </a:tabLst>
                </a:pPr>
                <a:r>
                  <a:rPr lang="en-SG" sz="2800">
                    <a:solidFill>
                      <a:schemeClr val="bg2">
                        <a:lumMod val="10000"/>
                      </a:schemeClr>
                    </a:solidFill>
                    <a:effectLst/>
                    <a:latin typeface="Aileron Regular" panose="020B0604020202020204" charset="0"/>
                    <a:ea typeface="DengXian" panose="02010600030101010101" pitchFamily="2" charset="-122"/>
                    <a:cs typeface="Arial" panose="020B0604020202020204" pitchFamily="34" charset="0"/>
                    <a:hlinkClick r:id="rId6"/>
                  </a:rPr>
                  <a:t>linkedin.com/in/hui-</a:t>
                </a:r>
                <a:r>
                  <a:rPr lang="en-SG" sz="2800" err="1">
                    <a:solidFill>
                      <a:schemeClr val="bg2">
                        <a:lumMod val="10000"/>
                      </a:schemeClr>
                    </a:solidFill>
                    <a:effectLst/>
                    <a:latin typeface="Aileron Regular" panose="020B0604020202020204" charset="0"/>
                    <a:ea typeface="DengXian" panose="02010600030101010101" pitchFamily="2" charset="-122"/>
                    <a:cs typeface="Arial" panose="020B0604020202020204" pitchFamily="34" charset="0"/>
                    <a:hlinkClick r:id="rId6"/>
                  </a:rPr>
                  <a:t>xiang</a:t>
                </a:r>
                <a:r>
                  <a:rPr lang="en-SG" sz="2800">
                    <a:solidFill>
                      <a:schemeClr val="bg2">
                        <a:lumMod val="10000"/>
                      </a:schemeClr>
                    </a:solidFill>
                    <a:effectLst/>
                    <a:latin typeface="Aileron Regular" panose="020B0604020202020204" charset="0"/>
                    <a:ea typeface="DengXian" panose="02010600030101010101" pitchFamily="2" charset="-122"/>
                    <a:cs typeface="Arial" panose="020B0604020202020204" pitchFamily="34" charset="0"/>
                    <a:hlinkClick r:id="rId6"/>
                  </a:rPr>
                  <a:t>/ </a:t>
                </a:r>
                <a:endParaRPr lang="en-SG" sz="2800">
                  <a:solidFill>
                    <a:schemeClr val="bg2">
                      <a:lumMod val="10000"/>
                    </a:schemeClr>
                  </a:solidFill>
                  <a:effectLst/>
                  <a:latin typeface="Aileron Regular" panose="020B060402020202020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" name="Picture 13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D129A799-C532-4F1E-84D0-D7529376A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4881" b="70860" l="40786" r="67786">
                          <a14:foregroundMark x1="44453" y1="38056" x2="45547" y2="43750"/>
                          <a14:foregroundMark x1="49531" y1="61111" x2="54297" y2="63472"/>
                          <a14:foregroundMark x1="54297" y1="63472" x2="54609" y2="63472"/>
                          <a14:foregroundMark x1="50234" y1="63472" x2="52099" y2="64599"/>
                          <a14:foregroundMark x1="50547" y1="64306" x2="52089" y2="64622"/>
                          <a14:foregroundMark x1="50859" y1="65000" x2="51763" y2="65417"/>
                          <a14:foregroundMark x1="52188" y1="65694" x2="57656" y2="64722"/>
                          <a14:foregroundMark x1="57656" y1="64722" x2="58359" y2="64028"/>
                          <a14:foregroundMark x1="57969" y1="64167" x2="59219" y2="61111"/>
                          <a14:backgroundMark x1="45547" y1="15833" x2="42422" y2="19722"/>
                          <a14:backgroundMark x1="45781" y1="17778" x2="42188" y2="21528"/>
                          <a14:backgroundMark x1="64922" y1="38889" x2="63594" y2="66528"/>
                          <a14:backgroundMark x1="60547" y1="61389" x2="58312" y2="64202"/>
                          <a14:backgroundMark x1="49313" y1="65508" x2="45000" y2="61111"/>
                          <a14:backgroundMark x1="45000" y1="61111" x2="45000" y2="61111"/>
                          <a14:backgroundMark x1="47813" y1="61111" x2="48939" y2="62478"/>
                          <a14:backgroundMark x1="55429" y1="67976" x2="57344" y2="68611"/>
                          <a14:backgroundMark x1="57344" y1="68611" x2="61484" y2="66806"/>
                          <a14:backgroundMark x1="46172" y1="18056" x2="43672" y2="20556"/>
                          <a14:backgroundMark x1="45234" y1="19444" x2="44297" y2="21389"/>
                          <a14:backgroundMark x1="55052" y1="68043" x2="55469" y2="68194"/>
                          <a14:backgroundMark x1="51250" y1="66667" x2="51794" y2="66864"/>
                          <a14:backgroundMark x1="55469" y1="68194" x2="56172" y2="68056"/>
                          <a14:backgroundMark x1="57344" y1="66250" x2="55156" y2="67917"/>
                          <a14:backgroundMark x1="52422" y1="67222" x2="56094" y2="676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11" t="7884" r="28839" b="22143"/>
            <a:stretch/>
          </p:blipFill>
          <p:spPr>
            <a:xfrm>
              <a:off x="11505021" y="2781300"/>
              <a:ext cx="3776984" cy="4404832"/>
            </a:xfrm>
            <a:prstGeom prst="rect">
              <a:avLst/>
            </a:prstGeom>
            <a:effectLst>
              <a:glow rad="12700">
                <a:schemeClr val="tx1"/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</p:spPr>
        </p:pic>
      </p:grpSp>
    </p:spTree>
    <p:extLst>
      <p:ext uri="{BB962C8B-B14F-4D97-AF65-F5344CB8AC3E}">
        <p14:creationId xmlns:p14="http://schemas.microsoft.com/office/powerpoint/2010/main" val="3446944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432890">
            <a:off x="12761964" y="3062605"/>
            <a:ext cx="849728" cy="7423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612243">
            <a:off x="4339117" y="4612096"/>
            <a:ext cx="1476586" cy="10641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29618" y="1028700"/>
            <a:ext cx="7247704" cy="5833045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EF020F68-69CE-435D-9CD6-C93B8AF865D2}"/>
              </a:ext>
            </a:extLst>
          </p:cNvPr>
          <p:cNvSpPr txBox="1"/>
          <p:nvPr/>
        </p:nvSpPr>
        <p:spPr>
          <a:xfrm>
            <a:off x="3106434" y="7848484"/>
            <a:ext cx="12440501" cy="98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ileron Heavy Bold"/>
              </a:rPr>
              <a:t>Training Visualisation</a:t>
            </a:r>
          </a:p>
        </p:txBody>
      </p:sp>
      <p:pic>
        <p:nvPicPr>
          <p:cNvPr id="8" name="Picture 2" descr="TensorBoard | TensorFlow">
            <a:extLst>
              <a:ext uri="{FF2B5EF4-FFF2-40B4-BE49-F238E27FC236}">
                <a16:creationId xmlns:a16="http://schemas.microsoft.com/office/drawing/2014/main" id="{5FA78A53-B8B7-490A-ADD7-BFD0E587A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066" y="1464977"/>
            <a:ext cx="8669867" cy="4876800"/>
          </a:xfrm>
          <a:prstGeom prst="rect">
            <a:avLst/>
          </a:prstGeom>
          <a:noFill/>
          <a:effectLst>
            <a:glow rad="5715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C45827F-BE12-42DF-A980-92E90B0140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5948" y="1804987"/>
            <a:ext cx="6924675" cy="667702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336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4275C4BB-C6C0-4B6E-9BBB-F0F036B34F31}"/>
              </a:ext>
            </a:extLst>
          </p:cNvPr>
          <p:cNvSpPr txBox="1"/>
          <p:nvPr/>
        </p:nvSpPr>
        <p:spPr>
          <a:xfrm>
            <a:off x="8602295" y="4229100"/>
            <a:ext cx="9012677" cy="948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72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ileron Heavy Bold"/>
              </a:rPr>
              <a:t>Training Visualisation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1B14E23F-E055-41E4-83B3-F9942F266A8D}"/>
              </a:ext>
            </a:extLst>
          </p:cNvPr>
          <p:cNvSpPr txBox="1"/>
          <p:nvPr/>
        </p:nvSpPr>
        <p:spPr>
          <a:xfrm>
            <a:off x="8602296" y="5524500"/>
            <a:ext cx="8115300" cy="84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</a:pPr>
            <a:r>
              <a:rPr lang="en-US" sz="2800" u="none" spc="31">
                <a:solidFill>
                  <a:srgbClr val="000000"/>
                </a:solidFill>
                <a:latin typeface="Aileron Regular"/>
              </a:rPr>
              <a:t>Allows you to inspect and understand machine learning runs and graphs</a:t>
            </a:r>
            <a:endParaRPr lang="en-US" sz="2800" u="none" spc="31">
              <a:solidFill>
                <a:srgbClr val="000000"/>
              </a:solidFill>
              <a:latin typeface="Aileron Regular Bold" panose="020B0604020202020204" charset="0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9175A4A4-6A2B-4B9F-8EA3-8CA27699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312310" y="2769287"/>
            <a:ext cx="5687959" cy="4603063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9550C97B-B5AA-4BFC-AAF5-06C666F7B583}"/>
              </a:ext>
            </a:extLst>
          </p:cNvPr>
          <p:cNvSpPr txBox="1"/>
          <p:nvPr/>
        </p:nvSpPr>
        <p:spPr>
          <a:xfrm>
            <a:off x="8602296" y="6716112"/>
            <a:ext cx="8115300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</a:pPr>
            <a:r>
              <a:rPr lang="en-US" sz="2800" u="none" spc="31">
                <a:solidFill>
                  <a:srgbClr val="000000"/>
                </a:solidFill>
                <a:latin typeface="Aileron Regular"/>
              </a:rPr>
              <a:t>Can see how weights</a:t>
            </a:r>
            <a:r>
              <a:rPr lang="en-US" sz="2800" u="none" spc="31">
                <a:solidFill>
                  <a:srgbClr val="000000"/>
                </a:solidFill>
                <a:latin typeface="+mj-lt"/>
              </a:rPr>
              <a:t>*</a:t>
            </a:r>
            <a:r>
              <a:rPr lang="en-US" sz="2800" u="none" spc="31">
                <a:solidFill>
                  <a:srgbClr val="000000"/>
                </a:solidFill>
                <a:latin typeface="Aileron Regular"/>
              </a:rPr>
              <a:t> change over time</a:t>
            </a:r>
          </a:p>
        </p:txBody>
      </p:sp>
      <p:pic>
        <p:nvPicPr>
          <p:cNvPr id="13" name="Picture 2" descr="TensorBoard | TensorFlow">
            <a:extLst>
              <a:ext uri="{FF2B5EF4-FFF2-40B4-BE49-F238E27FC236}">
                <a16:creationId xmlns:a16="http://schemas.microsoft.com/office/drawing/2014/main" id="{59F41268-B59D-4B36-887E-650B0707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943100"/>
            <a:ext cx="4271666" cy="2402812"/>
          </a:xfrm>
          <a:prstGeom prst="rect">
            <a:avLst/>
          </a:prstGeom>
          <a:noFill/>
          <a:effectLst>
            <a:glow rad="5715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8E1456-04F2-4DBC-83D4-215EA50BEE7E}"/>
              </a:ext>
            </a:extLst>
          </p:cNvPr>
          <p:cNvSpPr txBox="1"/>
          <p:nvPr/>
        </p:nvSpPr>
        <p:spPr>
          <a:xfrm>
            <a:off x="9753600" y="9341703"/>
            <a:ext cx="838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i="0">
                <a:solidFill>
                  <a:schemeClr val="bg1">
                    <a:lumMod val="65000"/>
                  </a:schemeClr>
                </a:solidFill>
                <a:effectLst/>
                <a:latin typeface="Aileron Regular" panose="020B0604020202020204" charset="0"/>
              </a:rPr>
              <a:t>*Weight is the parameter within a neural network that transforms input data within the network's hidden layers</a:t>
            </a:r>
            <a:endParaRPr lang="en-SG" sz="2400">
              <a:solidFill>
                <a:schemeClr val="bg1">
                  <a:lumMod val="65000"/>
                </a:schemeClr>
              </a:solidFill>
              <a:latin typeface="Aileron Regular" panose="020B0604020202020204" charset="0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8E10472-5924-405E-BD7B-3E2755CF2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345" y="2287136"/>
            <a:ext cx="5773856" cy="5567363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EAFA311-1892-4957-A81A-8D99BB72B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74" y="-4689987"/>
            <a:ext cx="6345127" cy="399271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3542463-48E2-4C2E-BC1D-473D93796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74" y="10838907"/>
            <a:ext cx="6345127" cy="38873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D8D0C3-C0DC-4A2D-A9F4-F0B72C0579A3}"/>
              </a:ext>
            </a:extLst>
          </p:cNvPr>
          <p:cNvSpPr/>
          <p:nvPr/>
        </p:nvSpPr>
        <p:spPr>
          <a:xfrm>
            <a:off x="-304800" y="-190500"/>
            <a:ext cx="19507200" cy="108204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4723AE8-2B4D-4A95-BC1C-A68E516B33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32" y="1951359"/>
            <a:ext cx="8115299" cy="6316341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7C25BD76-D11E-4EB1-9120-B11308A4D3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02" y="1964518"/>
            <a:ext cx="11657140" cy="6303182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919DF5AD-362D-44EE-82F5-A9F9D4427D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30" y="1943100"/>
            <a:ext cx="8645880" cy="630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16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de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de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de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4275C4BB-C6C0-4B6E-9BBB-F0F036B34F31}"/>
              </a:ext>
            </a:extLst>
          </p:cNvPr>
          <p:cNvSpPr txBox="1"/>
          <p:nvPr/>
        </p:nvSpPr>
        <p:spPr>
          <a:xfrm>
            <a:off x="8602295" y="2673947"/>
            <a:ext cx="9012677" cy="948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72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ileron Heavy Bold"/>
              </a:rPr>
              <a:t>Training </a:t>
            </a:r>
            <a:r>
              <a:rPr lang="en-US" sz="6400" err="1">
                <a:solidFill>
                  <a:srgbClr val="000000"/>
                </a:solidFill>
                <a:latin typeface="Aileron Heavy Bold"/>
              </a:rPr>
              <a:t>Visualisation</a:t>
            </a:r>
            <a:endParaRPr lang="en-US" sz="6400">
              <a:solidFill>
                <a:srgbClr val="000000"/>
              </a:solidFill>
              <a:latin typeface="Aileron Heavy Bold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9175A4A4-6A2B-4B9F-8EA3-8CA27699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9355254" y="2841968"/>
            <a:ext cx="5687959" cy="46030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8E1456-04F2-4DBC-83D4-215EA50BEE7E}"/>
              </a:ext>
            </a:extLst>
          </p:cNvPr>
          <p:cNvSpPr txBox="1"/>
          <p:nvPr/>
        </p:nvSpPr>
        <p:spPr>
          <a:xfrm>
            <a:off x="9753600" y="10551071"/>
            <a:ext cx="838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i="0">
                <a:solidFill>
                  <a:schemeClr val="bg1">
                    <a:lumMod val="65000"/>
                  </a:schemeClr>
                </a:solidFill>
                <a:effectLst/>
                <a:latin typeface="Aileron Regular" panose="020B0604020202020204" charset="0"/>
              </a:rPr>
              <a:t>*Weight is the parameter within a neural network that transforms input data within the network's hidden layers</a:t>
            </a:r>
            <a:endParaRPr lang="en-SG" sz="2400">
              <a:solidFill>
                <a:schemeClr val="bg1">
                  <a:lumMod val="65000"/>
                </a:schemeClr>
              </a:solidFill>
              <a:latin typeface="Aileron Regular" panose="020B0604020202020204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C0A599F-D9D2-49F1-B1E5-7DD108C52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680" y="4286986"/>
            <a:ext cx="4761905" cy="1228571"/>
          </a:xfrm>
          <a:prstGeom prst="rect">
            <a:avLst/>
          </a:prstGeom>
        </p:spPr>
      </p:pic>
      <p:pic>
        <p:nvPicPr>
          <p:cNvPr id="1026" name="Picture 2" descr="data:image/png;base64,iVBORw0KGgoAAAANSUhEUgAAAXYAAACHCAMAAAA1OYJfAAAAwFBMVEX39/f/zDMwMDD7+/v8/PwqKiomJib3+PotLS0oKCgiIiIgICD3+Pv09PTX19eHh4fv7+//yyrn5+e+vr5NTU24uLh0dHQ3NzdcXFw8PDzAwMDf39+ZmZnPz89RUVFERESmpqZbW1v39u9paWmwsLD48dx/f39mZmbR0dGenp6QkJD57csYGBh3d3f39Or/zzz568D657L+0Eb746D91mL48Nf+1Fj74ZT92Gz83YL74I/66rwAAAD65af923f57MePulplAAAck0lEQVR4nO1dCZeiuhJGAiFAs4gLCiLa2mrb+75N9/z/f/VSYQuggH11pucd65w7dwZJxC+hUlWp+iIIRznKUY5ylKMc5ShHOcpRjnKUoxzlKEc5ylGOcpSjHOVwoignJyfK/rs9SK//N6JcX3zc3T6d7hci5fTp4/Pj6foI/Bb5/XjTarXu3872iZDy9HbTarduvi722On/kzzctFsg7cen/eGu/L6Pe725O873sih3ETwM971pBOXsPum2fXNxxL0oytlzCnur/bKvbk/fuF5fr/fV7f+NnGSTnQL0vCf1rjzdtzi5/RemO0J/8tteONhb93vSBycfPOrtz78COwJpfKsdBId9nJycfvGwtz9O9tLryWeu173prl0EBVbfMhvgjpDhzK/Cy6Fz+IdKJTfbb37vabbf5WD/G7Md9QhWNdGrxd1Ync9cVSWka/+J54okD1AT3a4oDe654HV7+7bBOyTlBS6h/CVUvK0SUTuURVFUp0bN96KVrKmE3krGfxD23OLXfq+///Ts7Lrenz195SyZJoPpLCxezgGCee6SFVCY7TV3oWomowCgFMmwTs0g0xUJ4C6P60Zon6Jkarh9X4ePcnr39nz//HYr1N34dJ/h3kBzIfOXruFEtEv2wl9dcpf0XxNJQD7Rs5tGVbD7IpvCoVOnZQzH9CZjIsrT2qfcp5y+t2N/8r7O0FPOvlpwb/vmvdax+mzFvbYeGmh25MymQ1VlE1Qn4WANsE+WXVHHcE3ThuMZTG57MXbhEtHVcNmpRLSvw21W/ZoKBs+VWgd7Y6uosdzdt9oQPXmqUcHK9WPqen7VKpqLxxvo9vmj0TMgwXb8NQAa+r5jsJ+IDHptApc837GF6Gfbjjkn8niV3LS1Q2emauTKbgZWn8I+qLrB7vXme7Z0lLOPl5fPi3qN/c4p7IfaXk9/P7w/3DaPNyApYLPdR/y1ER0K2eSWTyR5WDuvXk/ZfYYZ+ELDKQqwLyuXikv9V7Dn+a4wqb3r6YZbfZ/rPf5GvfJiUxUr6j3+1xlTapDgkcRdkiws19uFwk56oQ52aa6Ll6s/6scmonzyrue+HNqcWHRqq1f8bDdB38sD3siwx2q4b1uvdrZT/af/Hdh5HUM9q8/9f4HUAeXOuy1Mx9DpzpmB1NBW+/v+5jrYjaWce4g/KTnYWweAHTlDqmUIp0OpjgE7UDvnYJ9gbSJtav4fpAZ25IREJH8HduXu4EpGoJNK1Obpz0Mmlmcu1TLL7BbUx2J+cUNoi9OKStfiO1HxBg72qLd8QxSIhIh+TW+HkeKSegDY0YQa23I/1eTSSCMruqgSMZ1pyOmqOTceCc58ZFnrSdFsQciZzFHugh2cUzd3PWe3ImrrjOK1OYWdNuqdW9YoSDujqBrGBFOH1zdsECPtzYPeRr3G9tI3hQubtQ+gY2B2yznP0ljisXGuUeU+SVHwVGxxLYSg72Jdo0JmXvb7kWR7lqvzay9yRqGs65eXOoZbDfN8QC6nkbqKYae9WS6mvrGm9uO5jczRYhnCAiOGTNzI0oLeVPhaDYuzeUP34FuiXKeRlvbbYb7C6FJVribmITIJXksrOhTyLLkDjbCWmZjItmQsayQcqpio6tpIFIUzGRBM+DiLFIx1osrLxSLU6P8XM1eTiTzgYZfsNW3EIBa1QQSlNL/EKltgRJmJPpdYb6EmYyyGdJRkVRuUFFADgYSWJiktyvVXmzqe7SbBgea98oLAhNQSMx2dY9WTjDHVMm6iZYyBOkx/I/KnGsHdnmPbvkUB06+M6PIVxRSAGmc9B64q4pkvSJLdcwlgiDHW+dkeQ4kxi0jq6ygM2hOHwyEbiSETERQXVfZ0KNbUeXb8c7rcar1dYVeE69uHh5eHJm6qIty9vz6+vv+uC4UxJ/WT9vrwe6f0G+SBck+iI1THUC0hgZZJ1llkumrqxVM9j0V8ZUtMU3vUDNJYeAzNf6kEoOPiLHZXFdVZPIM96g3IV735fM7p9lngYty1Jr3JYgi6TowUlOE4jk+XejL2HSY2vGQwFTqwmiLmSJNG/hsPz9nL400b5P71owGayvXZdQOP9vTu9T7q9fFhB+CRD5aaGCl3qunxAjEzIrUzpJ6mrVPVP8MplKAOcPxWoKA/6LoQzJ2m7wVdrIkYJK/RDGa3IaV+LIWdTmadvjcQGKPTnjZOZjC9YDDYbZTsEyLqtMqJ84A8jZAdAwfK7XM7Vditr+sGGxINQDx5em1lvT5e7LBVOJPTH0ynud6jQNlgy7jRUEhXqp7MLIlByWlVCh5mqgH26cyQ8LAPZDHzslCg5v0DgJ1oCzseBumc13WRt8RvgyD6lDjxJZBP9c2OHuxnO7f9tp8MpTQ3Ke51hwwl6gxRuyWaz2iqujCVEYCQhGpCOTF0qIohIrYyz0ma0zmcgINgdZYHKTSggVIvCzl0vDDndAHs4iSz58GiUhcplEXYjTF8c/Kx3dXlnZbUvAe0L3M8t8cR4f676XxHK7YSwi9EvqrOUHSN0Kka/RVH14R4hPigGAr4OAJAk8EO3bJXJxIIuvEBNgo7GWeRZOaVUi2U/LsIu02HlHRTO9cMgl12ppSLAj57sQw5OzMbzcYJOJndQtVxvJBCGJIMHXZNy0x4+qbnAzgeaOQAZR1lsAegu7IhAr0V6aNIAHa+K/icC8CVlMwA3oalI6Xav+GvY8LnbiVy859ziZTPcq/NczYkMCEx2MaZqYhGWnyNroXyKtExMCNnSEKxSMZCzRZCNlYZ7CZdYbPZzoI/xdmeg53iKk/TCyXYwbgS1eHI/0ZWk3JxU8Kn1f76j6lz3B4UJ7XbtIkwExIvAClqpcTXYAUEVUvhSiMDyAMdM+v0EpnMQEFnsA942GGMON3uw2zlIgdF2AFnebwddoflJRBNXHScXYE/2TAt6XT/j6vqycWGTlutj6awO26kN3P6BDQPXUpRh5mU0Y09HX65mgjWqa1OiB5sgj0yGWeJ1gBLJfPAhJ1hp2PuymwrDMvdkb8b8Ccvm2BvNclqqZKNg9l8zZBAZVODzFiqbmKWRVt7PYTWGCezWZrDi+6WxN8Me+eSguRF0x3ZdO7jPrcM7go7fRe7WhRGINpwtFNI5uR9I+xNdvqrZMOCAbqraXOJmZDnUs4dhbgMnedUX6dzlDmv+Nx2CpK0ycMOHi+1TRxm1RtWYbLvDjsdulEXyxHw+niXUPwW2N//I+wbe20/njZsjkyIhvWpjtHOM4OP2TK2T4ciVRRznVn4BUn7KcCO/C51aZeebdgBpGfIuSjK7rALSHImS5mFb+jiugPuW2B/Ochsf23cPoLYWcrc5iUCLYODOc6cFKbb1aut3RRgp7j3ZYLV7rhLFbIe5oMo34A9Cthbrg7Aq4Pmu7tbdPtdXbpMTbcbe93BH2BRSDIZyl3u2orA1LbUdMWMLJmKfNEi7BDOCbuypmt4OJ3b+W3BfsEFgMakDnaBTfk5M2p2CEGePGyEvdKSUYTr6+tK5E9uN/bafFsEgdcjDkWV8/uZIU3CYRIlE2KbUNweg8rZ7XD/XBYDJ/B6nucLhb1Yowi7nYfdLlky3L6gM40Wnqa/bzNAVQVMinD7/nj/+n5RAXxu7y+VHczSGE+qU7hfgqIUgtw+M7iKfEyG3ZetoXnYUeBqVmkBSO5lDi+X9VWEfVAIDgRBpswlU8xFEupko2NTtVunXL9F2xytl6rQzYYlo/3VdEWlAhmJxcRnZEaZG5xnyWIy3C5rdFv6TxYcSCOQgt2VuZhMQRjsfJYqW1+y6c/+mT0P8n7pQynXOvMJ6iVf6xLhUzHZc5t622FUnp5LuO9UrcdMSKpjcpOSpYflE2YgAkknNIeWZIZpLJCFwqb8Aqxt3YtgursO9uxzFOi5gDOdJrhBjmsmpYl5U+UscWtBuyKWW4pr7rjhjXyY7WoeJGldWkEh3g4RKT+JSEleeLlIZl0B9gWGALq0ydTcBDtzi/NLagw020bRRT3NN0YQj8S77OophWBY+6bCjNkhB7KwVjcoV8iJMZVLmelMyxQXrhmOIlImxdqwvQXRkmgskgSIt0+TLBbEAjaLSS+K4XS8lWMkyNN72YKdBBQh7YCOGYU9TZdhW7wT2plkewaFXYMxTL6JLju7GJAC4P7e4qbwc1X4cZf0pE8uoty+2WVbDwRmdi4VEgSWNTzPD4UzwMw9J91lfzrEGHdjU9/2O5MhIDfxfAaINII3A6d1CqosTifRENm+N4FF3B3F96YXksZURcGr5vYcvze4HFFzVqMjGthssE1LoyO/4+6SInzEW6ntdh3rQD4H8q6y36e3pNeb151ZB5BXQpjZMqXELORcRQ46kWWZyHqcN4Gc8RCzkAnR5CF7QyB2KeaEyFoX9JizHMrRvVh1YWG00wua6kapCIJxBUUKckiHVpsg5LsakUl3trBmYxcTbbx7DrZy+vH++vr4+vXwVOMJ5RVSdYK7Ily8fEGvL7e7M3cgh/p+xW0yOsX0aclRNDpTXVMhfwXr4/NEw/j6pZ7I5SBuPoAsDZIIM0fdFaLjwd0La4fNX4hLzpAz0zGkeOghU+LmustSokD0cFRbqbNJlBPh9PpUqEtp2TEHsmGvm2WymJSu2SNrw7olGeZ5fzYdzBadTBUbJid+fKNtqdNpN5LQZW+JSq1twy/eW7ogwELaWcymy6ueHRcR2sGovxxMl/21Z9fXOPwH2bms4D9IOWl020XwkCRk2/kPy9ExFAx0y07jlWaPGaRkhcr3bg6twbcIuaoSSbDtbQ+1R8nxN9QW0fwsQRMZhzaHsWT3wTTaOZvrzwtfMva6Z66lAws1RUghK55lQuG9Z8ofQJQzlnXUbrfe/i0uqmjvs2BusAqNor30I0W5/nx9vn/8+vi35jqd7BpUXhZgB59+39V3BxJFOHuqDvz+REETrVwHb09lufst0+9vyG41jz9DEGx3a/kAJKTu4fO/q9p3LCD9q71+Q6Kk4YHBm3+eS3DJ/fqTopxc//44E/bD4MP1evp0e3H9Qwg4ryDNoL9CLAZJ/zAtCA78TRWjPL0939zcP37udZ1Url+e72/un5vUfRxekDPQiKjKg0nP8zq99VTEqtr/q6jf3bNk63b7a4/8m8rTY9zrc+Ns30MKsi1XU2VVg1AK/IcHvQMX2FWK8vuGo83YW6+cZ9U4/fGggpA5mXVFTdd1TQ6X6+CQxXW1kttP3SOpF19LWbEB+CeFKnXHDALPC1bfSdTdqyg5HsjHfXGF5Xkgfw7t6bbUgT8tSm7/7b4mrYIifv30dHZdZ7wXeCCPLL9FyfNA1mT7Ktd3b4/P98+Pbx/V9kmBkPCv8ED+bMnnDlSxqSmnn1DzyMyT1n1lMeUP4IH82ZIvLahSMsr1Ow9lZYYSNY/4e/82x+9P0OZ5yRXSVFmQUPjOvxfVWRi5fLO6FePg4o1Gu1ZJH1wyU69duT9aymSq2mBSbrPRbFfnGJRlz7aGcYWpe2TV3/gnJcuwa1dl5Sq3rZJUppOmo7ljySVCthl4gWk3Qb5YU7BpwFDvErIELn/Y9h3obLZlVMnYeLopS7WyMOaOVdW373cL9SDTGrtYV93x2q8NyiJvUpBeJ3AKyEtXUdLqTkmKf0AU4eLhi9qEVa5Sfo1spLRPnqi1Cck3OwgS1gTr7nQ2VjF253W4S4tLLcnzSrJWqOM/d3L8hYufCTurzzit9oA2F360P6vMfNphTa8lMRY6URe+IBnBQCWXdbij825INDkle3FFDUNy2HDOR9Y9SPEi/8r2XU6UzQVJD/sNLgL7CJ2VgI/khKQBL7LjB16fEV2xZKKVdz7ARCT6gs82H4m6Lk7+QdSLzuz3Vss6gTIO0o0jg1JP5hjCtreJ6GhJ14gXVMODJAFtwb8oZq/3HVKpvy+nJfaGQ8DekTMVDLQApazfja1G+cR3yQQyyUveUP957lJT2TzbX/aqZABANZ3gdpdkxGw1rYCVJLsA9DPqsqLJPyObS1irl9SdBSojc7A3IpUtww5sGvXHFPwLUq6LYQbkfgPpACBOiMCQ75JGRh+DPXfCA2M1bEZ6/cMldxhZOtkf95v1i4B0KiluBw7pRtBFsOeOPhnLxfrcsm6v2PCo2Ar5TputotQTuCubSoebkpU0FAQFnmpkXyOTENxEtUeqvAw75o6QQMjPHzVADZ5Vbz6ZzL0SG0z80bwXlMITQC/bg0bFT9I2q0YhjUhOTs8uPu5+V+fYbahh3eOOdywRVRT8DTlLVXYbWX1l2BmTV0qggSTDuxr+4lN7JX80dnWd+bTrQmWaPYGPqIjddb7kVTKtrgyfkG4+cIGcyViM2ozXZrM8M+X04ysqM3p+qaqiKfOu7Z9cmVHE6CNgSVpqariKuAW3BrkiKcHOzv5JOLCR4E+6eiHLeiLqWHWHIhxypYc8uCgIL2Wsii5RsazhBUeYZK9lTcWEtpKJ5nIqjLbRoc2QtVGtJplmysVrxgN5/1CB5MlFTr23X+tOUPmGsMpI2ZNWU6wNonnjeEEs3mpjmzLsUM2YkEV6fZeVf/GwLzQiLwLfNwOLEJHPyGMcsu4iMP1Vp+9Sbzcj0o5obc9XvtlZYpFkpCvIAwpgy0vakAZFeye3ecbGryrcz1JOzYYZ7jvnQCJPZ1WNQ11bR94qmlwmNY365hN6Il7CDHbJE4HsN/7tdCKy6jAtje+wUknNiwqDYciy0A+yQ3p3J363gIA2UXOM1lbrM05UZI80keB4XFnqPF37o9exLzexXJXfrYLmqKrSUITbr+cW1Dw+vzVi+T27eDrdDXnpHOhHsTgLkmLbuahq7JpGNq+wEewDIamNmRAiYyuJhc26IbDORrx67PaVTNJaY5Tng4ARSbkjgP2OJIrfZrS2QlIADFZWnECJaBs1a4NLafQbgCmbhdW7/Ipw9vvj7uPirAnL7+fj8839a5XeKotkTwljcM94Xk1vvqDu0GgebFaa8WyHOjDf9NZjHWvhPCO9N/yVJXNFSkwFRVyeQmR9chE3agLp6fgEOiEJCx/Q2mYrPCt3jzkqwQxIjVXk4Qbxu01cGDWkDArQgzdJUEoOJGs9Nl8DEPKmBFSxfMUxkCLJk+Xe1rMYGOyM037oijKWw6uenbdA5rw9aSxVbqtJAgomOUj0Bc9Ii5xLXU+qUqHMaZ31KlE1E7nQEaNkOlQmuQzrTsXazAP5vg+zkM+BbMx4imxL1dwJiyDyW59orQ23v7kR7ATySTGWCZlNChY36gHsKRX/RNf0lPwFdfSMDRUcYyDoTwaoN59HfwM2uByDCvB1RNOakQfLMylr06tjOMlnsySyn0zRb+RAQjK0OjalFbCn69zcsqdaheMU0cqEo9FobS2mQ2pZ42HO4obAZgY75BFM0tcBeVDmkbwJwFMoquuE0ApJiarLc6DGL0nEYs04h7SRkbapVTEH4oEU2KLRXG/FgpwptYrprJY6cPhjFhOjVl3ViT/xksoKBgzb6VjUBsTuiNNSXh72DBn6NwZ7qpoZsTXQ5+VfFx+ex8pIUSRgkInLzQzWBs9KrutW2QL7HsKKJ7k8g2Y5kEZfowsfO/diwngVklIjaa2JFctUYsnE/0LInNJlUu9zMzoPe3JZQn7P4vnxI3oeOINjPPERR9MEmki1zFUsgQdkwrFrEO0Zxm0aAX8gHkjhW2dhQzFd6loyyp4Ed7urWxUedx52uGDDqqmlVIUbYUeCOZmKl3qe1Q4MQMYBoZFltjDDowGtLcYJrS3cReKVGJ3rcRtx2WmSNH8gHkihlAPZoFAeOWM5q4k2oDCdEHamgzTX5Krt5xLsEUcqt4iWYUd2r+9e6uJsMlHzwcq5ixPak2lynhCbBXAto+cAays10Cdi2mbQqS8ROZySKeRANjhPHnV4/lc6CHBoyRCiMvZYq9ztKHqpcAkOK1MT0rQS7MieT6nhM5iY1KXV8rBLq35yBpCsWrGnDCkf8sjMy8pM+wv6qhq3wVbthN/CA1m5ALLPau12ZeccSMlScyRoJpgzcmhSq1urPuZlE+wRZ17CLlOAXQqmmooHnkGXVlSEnS4Oq8UQxxGFJVuY2WzHE55nrEC+gYKrYUz4q8/qQmGbDcgqM1sRnh7eXt8ezmp6zu1GNSLjQHkqOopN/CLbY307oSxruQF2AFNM+fXzsFNNTUGN/dgy7LDWOr1lpDeiM50ZSX7+zNbSQyBnvhQZP5NWtyWWN/MagKScPrBTfVr39dmkaWJNs7A8GhdY2aQOMBypg5Fac3LjdtiDTbCjOSZZQfYm2AFEIVjIJGGZZGzCdUSP1HoNFpiUmCk3SZlqvbKujiOUqTNO6AhFUfxGB5LFsOeO0Ym9T7l6mm2GvcdMD5+HvcMFDNOQTBH2THEg1IEQGjvlB5n0puhskE3fX2yj1VbUb8g6qlr+uFGqLxU4ofro8evholkIkq2C+QdGjMxu689NbzsvbmELEtjVKY1j5KUmsM8xF44swG77fhZQkWDsok10iHyVqGc2toHwj9qvg70cgqyYxcoZV37XgI9dAa6wpnHfiF0zzAexmFci92uOeD8vJGzEp92mh5FFsCdHhrHlsbNxtqO5SjijyR4mhyuxY1rSfLW4pc+mgzTB8lUKMyNilWthB2IevkCyku4un+K+5xINduqJiBd8SENis0zUFpW2cClPhrm1XJyWhcISbV44K5Hx2mawazJPqwoh3eiMPhMUfe7hJCccwyynHjUfrYH4vbauhZ2tktFWB10pX6uDJzkzv4YHcndhaeiaZaTvPzIHhBlyulWFeyEZD0kGe3G0LKbDYI/1SrwFyCYuNVng2MnsmMSeljsPl67pybK80Fiutp0etBSElxaMNNi3XBuIR6pNcosV4ezz8fn+/v757XfN4rcLD+TOElnqIh50bMaObnsLV8V9xl+nrbelMaIs9TQyqwWnB0yoRD9Pb5Fi2COLMWAdXkEdtj0P9dBlJM60HWgjLTubCbFkqWUScO9GD9dz2GnBwVqM6TmAqUbtpG3WcDholcmTfQY6+Oyshgwf7vvkUb+5rUVyN6EGhxzFlK7WI6vfJaqsL4xoMNT+eS8wy36I7QfefMkSrT2Q3qjfVWU4HCbhAEOCH8DukmqtHPbOGAMWZQyXi/5Y1ad+F06k8Px5N0Cg6PHCYcQnyB/JYnb+Clq5bJ1RuzNr3R+IODmPG2ho5bTNWq47piM/JI0q2nMHKt3vP10jCCOOVwg3AY2pO6FTdRWy34sxJotSi7Uoa5ErT6KKDkwbYi20EusHzcdDVY5c/ZCdF0MBZASQMv0OfeZQ3UxEQlxN9SjslyqRh0trNFosh5hoUcpI1FF84A+0o9+hjeN8GOTp0GbG2rhY1rrVKmaXs/di4c3NQ1RWI2cd6irwwQKta2ixHCDJHGjRNb3k/rEiGl6w7IaDRc/JIurrXxkp7C+GCAq6GusvCsobFgyV5sLrYXgzV4vqceifQ4s3XeHs6/hBVI1LarI7aRuNH/At8g3YuQylAx38jvzeYjoOu9OllR6aRlVwfxzSa/3SPEJmJy9AnmHkoiW5OyIDm/rxsy7tL9mC6lwNBlbkqCHBnF9Nu2E4ni7mhfB58nDheDbhU/gghLytzX4ETpyMit/3c65qWWC9sh3bMITcD7Md3zY2mDP19ZGbPoIFm35HSt8uGFnf0QM4du4BCp8VP6pqsxc5OXtnTFQvTU4R/rZsePa9/55qD6zKXt3y2UHrRRTh+uLuHySC/OdFUX4I191RjnKUoxzlKEc5ylGO8n8p/wORK2PstB0OtwAAAABJRU5ErkJggg==">
            <a:extLst>
              <a:ext uri="{FF2B5EF4-FFF2-40B4-BE49-F238E27FC236}">
                <a16:creationId xmlns:a16="http://schemas.microsoft.com/office/drawing/2014/main" id="{A64B1630-710C-4997-8284-8818D83F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457" y="6180003"/>
            <a:ext cx="35623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DA8E53D-F941-40D7-A8DB-58EC0540D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11274" y="2287136"/>
            <a:ext cx="5773856" cy="556736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BAE91B8-A005-49D9-AC3C-B8CA3F4AEE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74" y="845610"/>
            <a:ext cx="6345127" cy="3992715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09BC2EE8-64E9-41DB-B261-060CB61061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74" y="5586345"/>
            <a:ext cx="6345127" cy="388739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222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DEDE6DA-BFA0-43F2-B509-1ADB01F8F6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7800" y="-1313542"/>
            <a:ext cx="2402463" cy="2627083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7D693822-28D2-408D-8572-17382626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432890">
            <a:off x="15732365" y="-507694"/>
            <a:ext cx="1525575" cy="1332871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47BF971-B5BC-44B7-A728-014DC757A9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91800" y="9669978"/>
            <a:ext cx="2304999" cy="1234044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18F520B-7278-4D52-BA0F-6BB49B4374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925507">
            <a:off x="-577041" y="8607795"/>
            <a:ext cx="1525575" cy="1332871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8A27DCE4-B68C-465B-AB6C-94AFE3BBC1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2846079">
            <a:off x="16997263" y="9204276"/>
            <a:ext cx="930350" cy="88297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503FE8-BF68-4188-99A0-EBBDD3200ACC}"/>
              </a:ext>
            </a:extLst>
          </p:cNvPr>
          <p:cNvCxnSpPr/>
          <p:nvPr/>
        </p:nvCxnSpPr>
        <p:spPr>
          <a:xfrm>
            <a:off x="8395694" y="1313541"/>
            <a:ext cx="0" cy="7258959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3">
            <a:extLst>
              <a:ext uri="{FF2B5EF4-FFF2-40B4-BE49-F238E27FC236}">
                <a16:creationId xmlns:a16="http://schemas.microsoft.com/office/drawing/2014/main" id="{44D1F6FA-E90C-4B29-BA6C-075A6897F3BE}"/>
              </a:ext>
            </a:extLst>
          </p:cNvPr>
          <p:cNvSpPr txBox="1"/>
          <p:nvPr/>
        </p:nvSpPr>
        <p:spPr>
          <a:xfrm>
            <a:off x="457201" y="1562100"/>
            <a:ext cx="7670595" cy="936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>
                <a:solidFill>
                  <a:schemeClr val="bg2">
                    <a:lumMod val="10000"/>
                  </a:schemeClr>
                </a:solidFill>
                <a:latin typeface="Aileron Heavy Bold"/>
              </a:rPr>
              <a:t>Data Analytics Tools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406CB606-8BE5-4D38-9DEE-A8A3FEF15280}"/>
              </a:ext>
            </a:extLst>
          </p:cNvPr>
          <p:cNvSpPr txBox="1"/>
          <p:nvPr/>
        </p:nvSpPr>
        <p:spPr>
          <a:xfrm>
            <a:off x="8525396" y="1562099"/>
            <a:ext cx="9639158" cy="936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>
                <a:solidFill>
                  <a:schemeClr val="bg2">
                    <a:lumMod val="10000"/>
                  </a:schemeClr>
                </a:solidFill>
                <a:latin typeface="Aileron Heavy Bold"/>
              </a:rPr>
              <a:t>Machine Learning Tools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95AD2AF7-76E9-438D-820B-7EF09577B2D4}"/>
              </a:ext>
            </a:extLst>
          </p:cNvPr>
          <p:cNvSpPr txBox="1"/>
          <p:nvPr/>
        </p:nvSpPr>
        <p:spPr>
          <a:xfrm>
            <a:off x="1338175" y="2976650"/>
            <a:ext cx="7010398" cy="4769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</a:pPr>
            <a:r>
              <a:rPr lang="en-US" sz="2800" u="none" spc="31" dirty="0" err="1">
                <a:solidFill>
                  <a:srgbClr val="000000"/>
                </a:solidFill>
                <a:latin typeface="Aileron Regular"/>
              </a:rPr>
              <a:t>Colab</a:t>
            </a:r>
            <a:r>
              <a:rPr lang="en-US" sz="2800" u="none" spc="31" dirty="0">
                <a:solidFill>
                  <a:srgbClr val="000000"/>
                </a:solidFill>
                <a:latin typeface="Aileron Regular"/>
              </a:rPr>
              <a:t> Data Tables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800" spc="31" dirty="0" err="1">
                <a:latin typeface="Aileron Regular"/>
              </a:rPr>
              <a:t>PandasGUI</a:t>
            </a:r>
            <a:endParaRPr lang="en-US" sz="2800" spc="31" dirty="0">
              <a:latin typeface="Aileron Regular"/>
            </a:endParaRPr>
          </a:p>
          <a:p>
            <a:pPr marL="0" lvl="0" indent="0" algn="just">
              <a:lnSpc>
                <a:spcPts val="3359"/>
              </a:lnSpc>
            </a:pPr>
            <a:endParaRPr lang="en-US" sz="2800" u="none" spc="31" dirty="0">
              <a:solidFill>
                <a:srgbClr val="000000"/>
              </a:solidFill>
              <a:latin typeface="Aileron Regular"/>
            </a:endParaRPr>
          </a:p>
          <a:p>
            <a:pPr marL="0" lvl="0" indent="0" algn="just">
              <a:lnSpc>
                <a:spcPts val="3359"/>
              </a:lnSpc>
            </a:pPr>
            <a:r>
              <a:rPr lang="en-US" sz="2800" u="none" spc="31" dirty="0">
                <a:solidFill>
                  <a:srgbClr val="000000"/>
                </a:solidFill>
                <a:latin typeface="Aileron Regular"/>
              </a:rPr>
              <a:t>Matplotlib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800" spc="31" dirty="0">
                <a:solidFill>
                  <a:srgbClr val="000000"/>
                </a:solidFill>
                <a:latin typeface="Aileron Regular"/>
              </a:rPr>
              <a:t>Seaborn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800" u="none" spc="31" dirty="0" err="1">
                <a:solidFill>
                  <a:srgbClr val="000000"/>
                </a:solidFill>
                <a:latin typeface="Aileron Regular"/>
              </a:rPr>
              <a:t>Plotly</a:t>
            </a:r>
            <a:endParaRPr lang="en-US" sz="2800" u="none" spc="31" dirty="0">
              <a:solidFill>
                <a:srgbClr val="000000"/>
              </a:solidFill>
              <a:latin typeface="Aileron Regular"/>
            </a:endParaRPr>
          </a:p>
          <a:p>
            <a:pPr marL="0" lvl="0" indent="0" algn="just">
              <a:lnSpc>
                <a:spcPts val="3359"/>
              </a:lnSpc>
            </a:pPr>
            <a:r>
              <a:rPr lang="en-US" sz="2800" spc="31" dirty="0">
                <a:latin typeface="Aileron Regular"/>
              </a:rPr>
              <a:t>Altair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800" u="none" spc="31" dirty="0">
                <a:latin typeface="Aileron Regular"/>
              </a:rPr>
              <a:t>Bokeh</a:t>
            </a:r>
          </a:p>
          <a:p>
            <a:pPr marL="0" lvl="0" indent="0" algn="just">
              <a:lnSpc>
                <a:spcPts val="3359"/>
              </a:lnSpc>
            </a:pPr>
            <a:endParaRPr lang="en-US" sz="2800" spc="31" dirty="0">
              <a:latin typeface="Aileron Regular"/>
            </a:endParaRPr>
          </a:p>
          <a:p>
            <a:pPr marL="0" lvl="0" indent="0" algn="just">
              <a:lnSpc>
                <a:spcPts val="3359"/>
              </a:lnSpc>
            </a:pPr>
            <a:r>
              <a:rPr lang="en-US" sz="2800" u="none" spc="31" dirty="0">
                <a:latin typeface="Aileron Regular"/>
              </a:rPr>
              <a:t>Folium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800" u="none" spc="31" dirty="0">
                <a:latin typeface="Aileron Regular"/>
              </a:rPr>
              <a:t>Kepler.gl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3D4DA9-73B0-4074-8B78-A01FBB63BA79}"/>
              </a:ext>
            </a:extLst>
          </p:cNvPr>
          <p:cNvCxnSpPr>
            <a:cxnSpLocks/>
          </p:cNvCxnSpPr>
          <p:nvPr/>
        </p:nvCxnSpPr>
        <p:spPr>
          <a:xfrm>
            <a:off x="4538575" y="2976650"/>
            <a:ext cx="0" cy="87145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3">
            <a:extLst>
              <a:ext uri="{FF2B5EF4-FFF2-40B4-BE49-F238E27FC236}">
                <a16:creationId xmlns:a16="http://schemas.microsoft.com/office/drawing/2014/main" id="{2A5B6A42-2682-4F81-80DB-3E8215BA9A9C}"/>
              </a:ext>
            </a:extLst>
          </p:cNvPr>
          <p:cNvSpPr txBox="1"/>
          <p:nvPr/>
        </p:nvSpPr>
        <p:spPr>
          <a:xfrm>
            <a:off x="4869314" y="3002484"/>
            <a:ext cx="2261681" cy="84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/>
              </a:rPr>
              <a:t>Data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/>
              </a:rPr>
              <a:t>Visualisation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2D642A-F99B-44A6-82AE-D26E52FF04C7}"/>
              </a:ext>
            </a:extLst>
          </p:cNvPr>
          <p:cNvCxnSpPr>
            <a:cxnSpLocks/>
          </p:cNvCxnSpPr>
          <p:nvPr/>
        </p:nvCxnSpPr>
        <p:spPr>
          <a:xfrm>
            <a:off x="4538575" y="4272050"/>
            <a:ext cx="0" cy="209065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3">
            <a:extLst>
              <a:ext uri="{FF2B5EF4-FFF2-40B4-BE49-F238E27FC236}">
                <a16:creationId xmlns:a16="http://schemas.microsoft.com/office/drawing/2014/main" id="{6F2FA4CA-5F42-4FB6-B7A1-647F359874C6}"/>
              </a:ext>
            </a:extLst>
          </p:cNvPr>
          <p:cNvSpPr txBox="1"/>
          <p:nvPr/>
        </p:nvSpPr>
        <p:spPr>
          <a:xfrm>
            <a:off x="4843374" y="4894567"/>
            <a:ext cx="2261681" cy="84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/>
              </a:rPr>
              <a:t>Graphs &amp; Charts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154572-763E-41A6-B69B-A303606C7BA6}"/>
              </a:ext>
            </a:extLst>
          </p:cNvPr>
          <p:cNvCxnSpPr>
            <a:cxnSpLocks/>
          </p:cNvCxnSpPr>
          <p:nvPr/>
        </p:nvCxnSpPr>
        <p:spPr>
          <a:xfrm>
            <a:off x="4564515" y="6821701"/>
            <a:ext cx="0" cy="924716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3">
            <a:extLst>
              <a:ext uri="{FF2B5EF4-FFF2-40B4-BE49-F238E27FC236}">
                <a16:creationId xmlns:a16="http://schemas.microsoft.com/office/drawing/2014/main" id="{B3AF9A05-0F76-429B-91BA-AE9D54ED9AEB}"/>
              </a:ext>
            </a:extLst>
          </p:cNvPr>
          <p:cNvSpPr txBox="1"/>
          <p:nvPr/>
        </p:nvSpPr>
        <p:spPr>
          <a:xfrm>
            <a:off x="4869314" y="6900801"/>
            <a:ext cx="2261681" cy="84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/>
              </a:rPr>
              <a:t>Geospatial</a:t>
            </a:r>
          </a:p>
          <a:p>
            <a:pPr marL="0" lvl="0" indent="0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/>
              </a:rPr>
              <a:t>Data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8D2D91B2-A2F9-4E47-A4BF-B4F640576CC1}"/>
              </a:ext>
            </a:extLst>
          </p:cNvPr>
          <p:cNvSpPr txBox="1"/>
          <p:nvPr/>
        </p:nvSpPr>
        <p:spPr>
          <a:xfrm>
            <a:off x="10591800" y="3118757"/>
            <a:ext cx="7010398" cy="2589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</a:pPr>
            <a:r>
              <a:rPr lang="en-US" sz="2800" u="none" spc="31" err="1">
                <a:solidFill>
                  <a:srgbClr val="000000"/>
                </a:solidFill>
                <a:latin typeface="Aileron Regular"/>
              </a:rPr>
              <a:t>Netron</a:t>
            </a:r>
            <a:endParaRPr lang="en-US" sz="2800" u="none" spc="31">
              <a:solidFill>
                <a:srgbClr val="000000"/>
              </a:solidFill>
              <a:latin typeface="Aileron Regular"/>
            </a:endParaRPr>
          </a:p>
          <a:p>
            <a:pPr marL="0" lvl="0" indent="0" algn="just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/>
              </a:rPr>
              <a:t>ANN Visualizer</a:t>
            </a:r>
          </a:p>
          <a:p>
            <a:pPr marL="0" lvl="0" indent="0" algn="just">
              <a:lnSpc>
                <a:spcPts val="3359"/>
              </a:lnSpc>
            </a:pPr>
            <a:endParaRPr lang="en-US" sz="2800" u="none" spc="31">
              <a:solidFill>
                <a:srgbClr val="000000"/>
              </a:solidFill>
              <a:latin typeface="Aileron Regular"/>
            </a:endParaRPr>
          </a:p>
          <a:p>
            <a:pPr marL="0" lvl="0" indent="0" algn="just">
              <a:lnSpc>
                <a:spcPts val="3359"/>
              </a:lnSpc>
            </a:pPr>
            <a:r>
              <a:rPr lang="en-US" sz="2800" u="none" spc="31" err="1">
                <a:solidFill>
                  <a:srgbClr val="000000"/>
                </a:solidFill>
                <a:latin typeface="Aileron Regular"/>
              </a:rPr>
              <a:t>Tensorboard</a:t>
            </a:r>
            <a:endParaRPr lang="en-US" sz="2800" u="none" spc="31">
              <a:solidFill>
                <a:srgbClr val="000000"/>
              </a:solidFill>
              <a:latin typeface="Aileron Regular"/>
            </a:endParaRPr>
          </a:p>
          <a:p>
            <a:pPr marL="0" lvl="0" indent="0" algn="just">
              <a:lnSpc>
                <a:spcPts val="3359"/>
              </a:lnSpc>
            </a:pPr>
            <a:r>
              <a:rPr lang="en-US" sz="2800" spc="31">
                <a:latin typeface="Aileron Regular"/>
              </a:rPr>
              <a:t>Neptune.ai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800" u="none" spc="31" err="1">
                <a:latin typeface="Aileron Regular"/>
              </a:rPr>
              <a:t>WandB</a:t>
            </a:r>
            <a:endParaRPr lang="en-US" sz="2800" u="none" spc="31">
              <a:latin typeface="Aileron Regular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3EE9C34-A1E6-4A02-A965-E829E2AAC4AE}"/>
              </a:ext>
            </a:extLst>
          </p:cNvPr>
          <p:cNvCxnSpPr>
            <a:cxnSpLocks/>
          </p:cNvCxnSpPr>
          <p:nvPr/>
        </p:nvCxnSpPr>
        <p:spPr>
          <a:xfrm>
            <a:off x="13361570" y="3086100"/>
            <a:ext cx="0" cy="87145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">
            <a:extLst>
              <a:ext uri="{FF2B5EF4-FFF2-40B4-BE49-F238E27FC236}">
                <a16:creationId xmlns:a16="http://schemas.microsoft.com/office/drawing/2014/main" id="{CFE4C908-8836-446C-AA8D-044B5B4D7BE1}"/>
              </a:ext>
            </a:extLst>
          </p:cNvPr>
          <p:cNvSpPr txBox="1"/>
          <p:nvPr/>
        </p:nvSpPr>
        <p:spPr>
          <a:xfrm>
            <a:off x="13690688" y="3154884"/>
            <a:ext cx="2261681" cy="84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/>
              </a:rPr>
              <a:t>Model Visualisation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88E006-7087-4323-8873-2C7896AB086C}"/>
              </a:ext>
            </a:extLst>
          </p:cNvPr>
          <p:cNvCxnSpPr>
            <a:cxnSpLocks/>
          </p:cNvCxnSpPr>
          <p:nvPr/>
        </p:nvCxnSpPr>
        <p:spPr>
          <a:xfrm>
            <a:off x="13361570" y="4331318"/>
            <a:ext cx="0" cy="1468133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">
            <a:extLst>
              <a:ext uri="{FF2B5EF4-FFF2-40B4-BE49-F238E27FC236}">
                <a16:creationId xmlns:a16="http://schemas.microsoft.com/office/drawing/2014/main" id="{5DFDA9EC-5B21-4DA1-9759-974EEEF9F756}"/>
              </a:ext>
            </a:extLst>
          </p:cNvPr>
          <p:cNvSpPr txBox="1"/>
          <p:nvPr/>
        </p:nvSpPr>
        <p:spPr>
          <a:xfrm>
            <a:off x="13666369" y="4620363"/>
            <a:ext cx="2261681" cy="84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/>
              </a:rPr>
              <a:t>Training </a:t>
            </a:r>
            <a:r>
              <a:rPr lang="en-US" sz="2800" spc="31" err="1">
                <a:solidFill>
                  <a:srgbClr val="000000"/>
                </a:solidFill>
                <a:latin typeface="Aileron Regular"/>
              </a:rPr>
              <a:t>Visualisation</a:t>
            </a:r>
            <a:endParaRPr lang="en-US" sz="2800" spc="31">
              <a:solidFill>
                <a:srgbClr val="000000"/>
              </a:solidFill>
              <a:latin typeface="Ailero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9465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DEDE6DA-BFA0-43F2-B509-1ADB01F8F6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7800" y="-1313542"/>
            <a:ext cx="2402463" cy="2627083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7D693822-28D2-408D-8572-17382626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432890">
            <a:off x="15732365" y="-507694"/>
            <a:ext cx="1525575" cy="1332871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47BF971-B5BC-44B7-A728-014DC757A9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91800" y="9669978"/>
            <a:ext cx="2304999" cy="1234044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18F520B-7278-4D52-BA0F-6BB49B4374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925507">
            <a:off x="-577041" y="8607795"/>
            <a:ext cx="1525575" cy="1332871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8A27DCE4-B68C-465B-AB6C-94AFE3BBC1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2846079">
            <a:off x="16997263" y="9204276"/>
            <a:ext cx="930350" cy="88297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503FE8-BF68-4188-99A0-EBBDD3200ACC}"/>
              </a:ext>
            </a:extLst>
          </p:cNvPr>
          <p:cNvCxnSpPr/>
          <p:nvPr/>
        </p:nvCxnSpPr>
        <p:spPr>
          <a:xfrm>
            <a:off x="8395694" y="1313541"/>
            <a:ext cx="0" cy="7258959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406CB606-8BE5-4D38-9DEE-A8A3FEF15280}"/>
              </a:ext>
            </a:extLst>
          </p:cNvPr>
          <p:cNvSpPr txBox="1"/>
          <p:nvPr/>
        </p:nvSpPr>
        <p:spPr>
          <a:xfrm>
            <a:off x="8525396" y="1562099"/>
            <a:ext cx="9639158" cy="936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>
                <a:solidFill>
                  <a:schemeClr val="bg2">
                    <a:lumMod val="10000"/>
                  </a:schemeClr>
                </a:solidFill>
                <a:latin typeface="Aileron Heavy Bold"/>
              </a:rPr>
              <a:t>Machine Learning Tools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95AD2AF7-76E9-438D-820B-7EF09577B2D4}"/>
              </a:ext>
            </a:extLst>
          </p:cNvPr>
          <p:cNvSpPr txBox="1"/>
          <p:nvPr/>
        </p:nvSpPr>
        <p:spPr>
          <a:xfrm>
            <a:off x="1338175" y="2976650"/>
            <a:ext cx="7010398" cy="4769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</a:pPr>
            <a:r>
              <a:rPr lang="en-US" sz="2800" u="none" spc="31" dirty="0" err="1">
                <a:solidFill>
                  <a:srgbClr val="000000"/>
                </a:solidFill>
                <a:latin typeface="Aileron Regular"/>
              </a:rPr>
              <a:t>Colab</a:t>
            </a:r>
            <a:r>
              <a:rPr lang="en-US" sz="2800" u="none" spc="31" dirty="0">
                <a:solidFill>
                  <a:srgbClr val="000000"/>
                </a:solidFill>
                <a:latin typeface="Aileron Regular"/>
              </a:rPr>
              <a:t> Data Tables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800" spc="31" dirty="0" err="1">
                <a:solidFill>
                  <a:schemeClr val="bg1">
                    <a:lumMod val="75000"/>
                  </a:schemeClr>
                </a:solidFill>
                <a:latin typeface="Aileron Regular"/>
              </a:rPr>
              <a:t>PandasGUI</a:t>
            </a:r>
            <a:endParaRPr lang="en-US" sz="2800" spc="31" dirty="0">
              <a:solidFill>
                <a:schemeClr val="bg1">
                  <a:lumMod val="75000"/>
                </a:schemeClr>
              </a:solidFill>
              <a:latin typeface="Aileron Regular"/>
            </a:endParaRPr>
          </a:p>
          <a:p>
            <a:pPr marL="0" lvl="0" indent="0" algn="just">
              <a:lnSpc>
                <a:spcPts val="3359"/>
              </a:lnSpc>
            </a:pPr>
            <a:endParaRPr lang="en-US" sz="2800" u="none" spc="31" dirty="0">
              <a:solidFill>
                <a:srgbClr val="000000"/>
              </a:solidFill>
              <a:latin typeface="Aileron Regular"/>
            </a:endParaRPr>
          </a:p>
          <a:p>
            <a:pPr marL="0" lvl="0" indent="0" algn="just">
              <a:lnSpc>
                <a:spcPts val="3359"/>
              </a:lnSpc>
            </a:pPr>
            <a:r>
              <a:rPr lang="en-US" sz="2800" u="none" spc="31" dirty="0">
                <a:solidFill>
                  <a:srgbClr val="000000"/>
                </a:solidFill>
                <a:latin typeface="Aileron Regular"/>
              </a:rPr>
              <a:t>Matplotlib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800" spc="31" dirty="0">
                <a:solidFill>
                  <a:srgbClr val="000000"/>
                </a:solidFill>
                <a:latin typeface="Aileron Regular"/>
              </a:rPr>
              <a:t>Seaborn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800" u="none" spc="31" dirty="0" err="1">
                <a:solidFill>
                  <a:srgbClr val="000000"/>
                </a:solidFill>
                <a:latin typeface="Aileron Regular"/>
              </a:rPr>
              <a:t>Plotly</a:t>
            </a:r>
            <a:endParaRPr lang="en-US" sz="2800" u="none" spc="31" dirty="0">
              <a:solidFill>
                <a:srgbClr val="000000"/>
              </a:solidFill>
              <a:latin typeface="Aileron Regular"/>
            </a:endParaRPr>
          </a:p>
          <a:p>
            <a:pPr marL="0" lvl="0" indent="0" algn="just">
              <a:lnSpc>
                <a:spcPts val="3359"/>
              </a:lnSpc>
            </a:pPr>
            <a:r>
              <a:rPr lang="en-US" sz="2800" spc="31" dirty="0">
                <a:solidFill>
                  <a:schemeClr val="bg1">
                    <a:lumMod val="75000"/>
                  </a:schemeClr>
                </a:solidFill>
                <a:latin typeface="Aileron Regular"/>
              </a:rPr>
              <a:t>Altair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800" u="none" spc="31" dirty="0">
                <a:solidFill>
                  <a:srgbClr val="BFBFBF"/>
                </a:solidFill>
                <a:latin typeface="Aileron Regular"/>
              </a:rPr>
              <a:t>Bokeh</a:t>
            </a:r>
          </a:p>
          <a:p>
            <a:pPr marL="0" lvl="0" indent="0" algn="just">
              <a:lnSpc>
                <a:spcPts val="3359"/>
              </a:lnSpc>
            </a:pPr>
            <a:endParaRPr lang="en-US" sz="2800" spc="31" dirty="0">
              <a:solidFill>
                <a:srgbClr val="000000"/>
              </a:solidFill>
              <a:latin typeface="Aileron Regular"/>
            </a:endParaRPr>
          </a:p>
          <a:p>
            <a:pPr marL="0" lvl="0" indent="0" algn="just">
              <a:lnSpc>
                <a:spcPts val="3359"/>
              </a:lnSpc>
            </a:pPr>
            <a:r>
              <a:rPr lang="en-US" sz="2800" u="none" spc="31" dirty="0">
                <a:solidFill>
                  <a:schemeClr val="bg1">
                    <a:lumMod val="75000"/>
                  </a:schemeClr>
                </a:solidFill>
                <a:latin typeface="Aileron Regular"/>
              </a:rPr>
              <a:t>Folium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800" u="none" spc="31" dirty="0">
                <a:solidFill>
                  <a:srgbClr val="000000"/>
                </a:solidFill>
                <a:latin typeface="Aileron Regular"/>
              </a:rPr>
              <a:t>Kepler.gl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3D4DA9-73B0-4074-8B78-A01FBB63BA79}"/>
              </a:ext>
            </a:extLst>
          </p:cNvPr>
          <p:cNvCxnSpPr>
            <a:cxnSpLocks/>
          </p:cNvCxnSpPr>
          <p:nvPr/>
        </p:nvCxnSpPr>
        <p:spPr>
          <a:xfrm>
            <a:off x="4538575" y="2976650"/>
            <a:ext cx="0" cy="87145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3">
            <a:extLst>
              <a:ext uri="{FF2B5EF4-FFF2-40B4-BE49-F238E27FC236}">
                <a16:creationId xmlns:a16="http://schemas.microsoft.com/office/drawing/2014/main" id="{2A5B6A42-2682-4F81-80DB-3E8215BA9A9C}"/>
              </a:ext>
            </a:extLst>
          </p:cNvPr>
          <p:cNvSpPr txBox="1"/>
          <p:nvPr/>
        </p:nvSpPr>
        <p:spPr>
          <a:xfrm>
            <a:off x="4869314" y="3002484"/>
            <a:ext cx="2261681" cy="84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/>
              </a:rPr>
              <a:t>Data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/>
              </a:rPr>
              <a:t>Visualisation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2D642A-F99B-44A6-82AE-D26E52FF04C7}"/>
              </a:ext>
            </a:extLst>
          </p:cNvPr>
          <p:cNvCxnSpPr>
            <a:cxnSpLocks/>
          </p:cNvCxnSpPr>
          <p:nvPr/>
        </p:nvCxnSpPr>
        <p:spPr>
          <a:xfrm>
            <a:off x="4538575" y="4272050"/>
            <a:ext cx="0" cy="209065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3">
            <a:extLst>
              <a:ext uri="{FF2B5EF4-FFF2-40B4-BE49-F238E27FC236}">
                <a16:creationId xmlns:a16="http://schemas.microsoft.com/office/drawing/2014/main" id="{6F2FA4CA-5F42-4FB6-B7A1-647F359874C6}"/>
              </a:ext>
            </a:extLst>
          </p:cNvPr>
          <p:cNvSpPr txBox="1"/>
          <p:nvPr/>
        </p:nvSpPr>
        <p:spPr>
          <a:xfrm>
            <a:off x="4843374" y="4894567"/>
            <a:ext cx="2261681" cy="84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/>
              </a:rPr>
              <a:t>Graphs &amp; Charts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154572-763E-41A6-B69B-A303606C7BA6}"/>
              </a:ext>
            </a:extLst>
          </p:cNvPr>
          <p:cNvCxnSpPr>
            <a:cxnSpLocks/>
          </p:cNvCxnSpPr>
          <p:nvPr/>
        </p:nvCxnSpPr>
        <p:spPr>
          <a:xfrm>
            <a:off x="4564515" y="6821701"/>
            <a:ext cx="0" cy="924716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3">
            <a:extLst>
              <a:ext uri="{FF2B5EF4-FFF2-40B4-BE49-F238E27FC236}">
                <a16:creationId xmlns:a16="http://schemas.microsoft.com/office/drawing/2014/main" id="{B3AF9A05-0F76-429B-91BA-AE9D54ED9AEB}"/>
              </a:ext>
            </a:extLst>
          </p:cNvPr>
          <p:cNvSpPr txBox="1"/>
          <p:nvPr/>
        </p:nvSpPr>
        <p:spPr>
          <a:xfrm>
            <a:off x="4869314" y="6900801"/>
            <a:ext cx="2261681" cy="84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/>
              </a:rPr>
              <a:t>Geospatial</a:t>
            </a:r>
          </a:p>
          <a:p>
            <a:pPr marL="0" lvl="0" indent="0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/>
              </a:rPr>
              <a:t>Data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8D2D91B2-A2F9-4E47-A4BF-B4F640576CC1}"/>
              </a:ext>
            </a:extLst>
          </p:cNvPr>
          <p:cNvSpPr txBox="1"/>
          <p:nvPr/>
        </p:nvSpPr>
        <p:spPr>
          <a:xfrm>
            <a:off x="10591800" y="3118757"/>
            <a:ext cx="7010398" cy="2589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</a:pPr>
            <a:r>
              <a:rPr lang="en-US" sz="2800" u="none" spc="31" err="1">
                <a:solidFill>
                  <a:srgbClr val="000000"/>
                </a:solidFill>
                <a:latin typeface="Aileron Regular"/>
              </a:rPr>
              <a:t>Netron</a:t>
            </a:r>
            <a:endParaRPr lang="en-US" sz="2800" u="none" spc="31">
              <a:solidFill>
                <a:srgbClr val="000000"/>
              </a:solidFill>
              <a:latin typeface="Aileron Regular"/>
            </a:endParaRPr>
          </a:p>
          <a:p>
            <a:pPr marL="0" lvl="0" indent="0" algn="just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/>
              </a:rPr>
              <a:t>ANN Visualizer</a:t>
            </a:r>
          </a:p>
          <a:p>
            <a:pPr marL="0" lvl="0" indent="0" algn="just">
              <a:lnSpc>
                <a:spcPts val="3359"/>
              </a:lnSpc>
            </a:pPr>
            <a:endParaRPr lang="en-US" sz="2800" u="none" spc="31">
              <a:solidFill>
                <a:srgbClr val="000000"/>
              </a:solidFill>
              <a:latin typeface="Aileron Regular"/>
            </a:endParaRPr>
          </a:p>
          <a:p>
            <a:pPr marL="0" lvl="0" indent="0" algn="just">
              <a:lnSpc>
                <a:spcPts val="3359"/>
              </a:lnSpc>
            </a:pPr>
            <a:r>
              <a:rPr lang="en-US" sz="2800" u="none" spc="31" err="1">
                <a:solidFill>
                  <a:srgbClr val="000000"/>
                </a:solidFill>
                <a:latin typeface="Aileron Regular"/>
              </a:rPr>
              <a:t>Tensorboard</a:t>
            </a:r>
            <a:endParaRPr lang="en-US" sz="2800" u="none" spc="31">
              <a:solidFill>
                <a:srgbClr val="000000"/>
              </a:solidFill>
              <a:latin typeface="Aileron Regular"/>
            </a:endParaRPr>
          </a:p>
          <a:p>
            <a:pPr marL="0" lvl="0" indent="0" algn="just">
              <a:lnSpc>
                <a:spcPts val="3359"/>
              </a:lnSpc>
            </a:pPr>
            <a:r>
              <a:rPr lang="en-US" sz="2800" spc="31">
                <a:solidFill>
                  <a:srgbClr val="BFBFBF"/>
                </a:solidFill>
                <a:latin typeface="Aileron Regular"/>
              </a:rPr>
              <a:t>Neptune.ai</a:t>
            </a:r>
          </a:p>
          <a:p>
            <a:pPr marL="0" lvl="0" indent="0" algn="just">
              <a:lnSpc>
                <a:spcPts val="3359"/>
              </a:lnSpc>
            </a:pPr>
            <a:r>
              <a:rPr lang="en-US" sz="2800" u="none" spc="31" err="1">
                <a:solidFill>
                  <a:srgbClr val="BFBFBF"/>
                </a:solidFill>
                <a:latin typeface="Aileron Regular"/>
              </a:rPr>
              <a:t>WandB</a:t>
            </a:r>
            <a:endParaRPr lang="en-US" sz="2800" u="none" spc="31">
              <a:solidFill>
                <a:srgbClr val="BFBFBF"/>
              </a:solidFill>
              <a:latin typeface="Aileron Regular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3EE9C34-A1E6-4A02-A965-E829E2AAC4AE}"/>
              </a:ext>
            </a:extLst>
          </p:cNvPr>
          <p:cNvCxnSpPr>
            <a:cxnSpLocks/>
          </p:cNvCxnSpPr>
          <p:nvPr/>
        </p:nvCxnSpPr>
        <p:spPr>
          <a:xfrm>
            <a:off x="13361570" y="3086100"/>
            <a:ext cx="0" cy="87145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">
            <a:extLst>
              <a:ext uri="{FF2B5EF4-FFF2-40B4-BE49-F238E27FC236}">
                <a16:creationId xmlns:a16="http://schemas.microsoft.com/office/drawing/2014/main" id="{CFE4C908-8836-446C-AA8D-044B5B4D7BE1}"/>
              </a:ext>
            </a:extLst>
          </p:cNvPr>
          <p:cNvSpPr txBox="1"/>
          <p:nvPr/>
        </p:nvSpPr>
        <p:spPr>
          <a:xfrm>
            <a:off x="13690688" y="3154884"/>
            <a:ext cx="2261681" cy="84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/>
              </a:rPr>
              <a:t>Model Visualisation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88E006-7087-4323-8873-2C7896AB086C}"/>
              </a:ext>
            </a:extLst>
          </p:cNvPr>
          <p:cNvCxnSpPr>
            <a:cxnSpLocks/>
          </p:cNvCxnSpPr>
          <p:nvPr/>
        </p:nvCxnSpPr>
        <p:spPr>
          <a:xfrm>
            <a:off x="13361570" y="4331318"/>
            <a:ext cx="0" cy="1468133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">
            <a:extLst>
              <a:ext uri="{FF2B5EF4-FFF2-40B4-BE49-F238E27FC236}">
                <a16:creationId xmlns:a16="http://schemas.microsoft.com/office/drawing/2014/main" id="{5DFDA9EC-5B21-4DA1-9759-974EEEF9F756}"/>
              </a:ext>
            </a:extLst>
          </p:cNvPr>
          <p:cNvSpPr txBox="1"/>
          <p:nvPr/>
        </p:nvSpPr>
        <p:spPr>
          <a:xfrm>
            <a:off x="13666369" y="4620363"/>
            <a:ext cx="2261681" cy="84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800" spc="31">
                <a:solidFill>
                  <a:srgbClr val="000000"/>
                </a:solidFill>
                <a:latin typeface="Aileron Regular"/>
              </a:rPr>
              <a:t>Training </a:t>
            </a:r>
            <a:r>
              <a:rPr lang="en-US" sz="2800" spc="31" err="1">
                <a:solidFill>
                  <a:srgbClr val="000000"/>
                </a:solidFill>
                <a:latin typeface="Aileron Regular"/>
              </a:rPr>
              <a:t>Visualisation</a:t>
            </a:r>
            <a:endParaRPr lang="en-US" sz="2800" spc="31">
              <a:solidFill>
                <a:srgbClr val="000000"/>
              </a:solidFill>
              <a:latin typeface="Aileron Regular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08FEB88E-F7E7-4A3C-9B57-B8C886AF92E1}"/>
              </a:ext>
            </a:extLst>
          </p:cNvPr>
          <p:cNvSpPr txBox="1"/>
          <p:nvPr/>
        </p:nvSpPr>
        <p:spPr>
          <a:xfrm>
            <a:off x="457201" y="1562100"/>
            <a:ext cx="7670595" cy="936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>
                <a:solidFill>
                  <a:schemeClr val="bg2">
                    <a:lumMod val="10000"/>
                  </a:schemeClr>
                </a:solidFill>
                <a:latin typeface="Aileron Heavy Bold"/>
              </a:rPr>
              <a:t>Data Analytics Tools</a:t>
            </a:r>
          </a:p>
        </p:txBody>
      </p:sp>
    </p:spTree>
    <p:extLst>
      <p:ext uri="{BB962C8B-B14F-4D97-AF65-F5344CB8AC3E}">
        <p14:creationId xmlns:p14="http://schemas.microsoft.com/office/powerpoint/2010/main" val="38225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DEDE6DA-BFA0-43F2-B509-1ADB01F8F6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05398" y="4905638"/>
            <a:ext cx="2402463" cy="2627083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7D693822-28D2-408D-8572-17382626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432890">
            <a:off x="8357895" y="5530812"/>
            <a:ext cx="1525575" cy="1332871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47BF971-B5BC-44B7-A728-014DC757A9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82598" y="5881394"/>
            <a:ext cx="2304999" cy="1234044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718F520B-7278-4D52-BA0F-6BB49B4374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925507">
            <a:off x="2833867" y="5828387"/>
            <a:ext cx="1525575" cy="1332871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8A27DCE4-B68C-465B-AB6C-94AFE3BBC1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2846079">
            <a:off x="11325107" y="5777692"/>
            <a:ext cx="930350" cy="8829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00E3BA-0181-4612-BACE-62DEF3B310A4}"/>
              </a:ext>
            </a:extLst>
          </p:cNvPr>
          <p:cNvSpPr txBox="1"/>
          <p:nvPr/>
        </p:nvSpPr>
        <p:spPr>
          <a:xfrm>
            <a:off x="2133600" y="588407"/>
            <a:ext cx="15392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9000">
                <a:latin typeface="Aileron Heavy Bold" panose="020B0604020202020204" charset="0"/>
              </a:rPr>
              <a:t>B r e a k 	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91D7CF59-08F3-4CFA-A7A6-A3294DCF1ACD}"/>
              </a:ext>
            </a:extLst>
          </p:cNvPr>
          <p:cNvSpPr txBox="1"/>
          <p:nvPr/>
        </p:nvSpPr>
        <p:spPr>
          <a:xfrm>
            <a:off x="1844221" y="7858101"/>
            <a:ext cx="14599558" cy="409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</a:pPr>
            <a:r>
              <a:rPr lang="en-US" sz="2800" u="none" spc="31">
                <a:solidFill>
                  <a:srgbClr val="000000"/>
                </a:solidFill>
                <a:latin typeface="Aileron Regular"/>
              </a:rPr>
              <a:t>15mins break! If you have any questions so far, feel free to submit them on the </a:t>
            </a:r>
            <a:r>
              <a:rPr lang="en-US" sz="2800" u="none" spc="31" err="1">
                <a:solidFill>
                  <a:srgbClr val="000000"/>
                </a:solidFill>
                <a:latin typeface="Aileron Regular"/>
              </a:rPr>
              <a:t>wooclap</a:t>
            </a:r>
            <a:r>
              <a:rPr lang="en-US" sz="2800" u="none" spc="31">
                <a:solidFill>
                  <a:srgbClr val="000000"/>
                </a:solidFill>
                <a:latin typeface="Aileron Regular"/>
              </a:rPr>
              <a:t>!</a:t>
            </a:r>
            <a:endParaRPr lang="en-US" sz="2800" u="none" spc="31">
              <a:solidFill>
                <a:srgbClr val="000000"/>
              </a:solidFill>
              <a:latin typeface="Aileron Regular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36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95400" y="3162300"/>
            <a:ext cx="7137809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>
                <a:solidFill>
                  <a:srgbClr val="F3F3F3"/>
                </a:solidFill>
                <a:latin typeface="Aileron Heavy Bold"/>
              </a:rPr>
              <a:t>Why </a:t>
            </a:r>
            <a:r>
              <a:rPr lang="en-US" sz="6000" err="1">
                <a:solidFill>
                  <a:srgbClr val="F3F3F3"/>
                </a:solidFill>
                <a:latin typeface="Aileron Heavy Bold"/>
              </a:rPr>
              <a:t>Visualise</a:t>
            </a:r>
            <a:r>
              <a:rPr lang="en-US" sz="6000">
                <a:solidFill>
                  <a:srgbClr val="F3F3F3"/>
                </a:solidFill>
                <a:latin typeface="Aileron Heavy Bold"/>
              </a:rPr>
              <a:t>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8982A4-C876-4DE3-9AFF-F75E6EBEEBE2}"/>
              </a:ext>
            </a:extLst>
          </p:cNvPr>
          <p:cNvGrpSpPr/>
          <p:nvPr/>
        </p:nvGrpSpPr>
        <p:grpSpPr>
          <a:xfrm rot="20741941">
            <a:off x="14156583" y="7786207"/>
            <a:ext cx="4391444" cy="2147355"/>
            <a:chOff x="6016695" y="4934051"/>
            <a:chExt cx="6272293" cy="306706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6012A0A-BC67-4E74-9EAD-9993167D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17468629">
              <a:off x="8381213" y="6571890"/>
              <a:ext cx="1525575" cy="1332871"/>
            </a:xfrm>
            <a:prstGeom prst="rect">
              <a:avLst/>
            </a:prstGeom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63C6CECA-F368-4756-B1F5-1FC60C7EFDF4}"/>
                </a:ext>
              </a:extLst>
            </p:cNvPr>
            <p:cNvSpPr txBox="1"/>
            <p:nvPr/>
          </p:nvSpPr>
          <p:spPr>
            <a:xfrm>
              <a:off x="6016695" y="4934051"/>
              <a:ext cx="6272293" cy="1450669"/>
            </a:xfrm>
            <a:prstGeom prst="rect">
              <a:avLst/>
            </a:prstGeom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6600">
                  <a:solidFill>
                    <a:srgbClr val="F3F3F3"/>
                  </a:solidFill>
                  <a:effectLst>
                    <a:glow>
                      <a:schemeClr val="bg1"/>
                    </a:glow>
                  </a:effectLst>
                  <a:latin typeface="Aileron Heavy"/>
                </a:rPr>
                <a:t>Agenda.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ED6707-7936-4E8A-BFD5-4A56433E0344}"/>
              </a:ext>
            </a:extLst>
          </p:cNvPr>
          <p:cNvGrpSpPr/>
          <p:nvPr/>
        </p:nvGrpSpPr>
        <p:grpSpPr>
          <a:xfrm>
            <a:off x="9398203" y="872554"/>
            <a:ext cx="7696200" cy="3226541"/>
            <a:chOff x="9398203" y="872554"/>
            <a:chExt cx="7696200" cy="3226541"/>
          </a:xfrm>
        </p:grpSpPr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E886E16D-43B5-448E-8DF0-BEC09BD45520}"/>
                </a:ext>
              </a:extLst>
            </p:cNvPr>
            <p:cNvSpPr txBox="1"/>
            <p:nvPr/>
          </p:nvSpPr>
          <p:spPr>
            <a:xfrm>
              <a:off x="9398203" y="3162300"/>
              <a:ext cx="7696200" cy="936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3F3F3"/>
                  </a:solidFill>
                  <a:latin typeface="Aileron Heavy Bold"/>
                </a:rPr>
                <a:t>Data Analytics Tools</a:t>
              </a:r>
            </a:p>
          </p:txBody>
        </p:sp>
        <p:pic>
          <p:nvPicPr>
            <p:cNvPr id="21" name="Graphic 20" descr="Statistics outline">
              <a:extLst>
                <a:ext uri="{FF2B5EF4-FFF2-40B4-BE49-F238E27FC236}">
                  <a16:creationId xmlns:a16="http://schemas.microsoft.com/office/drawing/2014/main" id="{47477886-417C-43E5-8134-5811536BD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43348" y="872554"/>
              <a:ext cx="2405912" cy="2405912"/>
            </a:xfrm>
            <a:prstGeom prst="rect">
              <a:avLst/>
            </a:prstGeom>
          </p:spPr>
        </p:pic>
      </p:grpSp>
      <p:pic>
        <p:nvPicPr>
          <p:cNvPr id="23" name="Graphic 22" descr="Eye outline">
            <a:extLst>
              <a:ext uri="{FF2B5EF4-FFF2-40B4-BE49-F238E27FC236}">
                <a16:creationId xmlns:a16="http://schemas.microsoft.com/office/drawing/2014/main" id="{C07CA6EC-3DD2-40DC-B7F5-71F5D2337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6504" y="627710"/>
            <a:ext cx="2895600" cy="28956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07CB151-A696-4DBE-BFE7-8A3CDF553F67}"/>
              </a:ext>
            </a:extLst>
          </p:cNvPr>
          <p:cNvGrpSpPr/>
          <p:nvPr/>
        </p:nvGrpSpPr>
        <p:grpSpPr>
          <a:xfrm>
            <a:off x="1625804" y="5166520"/>
            <a:ext cx="6477000" cy="4221533"/>
            <a:chOff x="1625804" y="5166520"/>
            <a:chExt cx="6477000" cy="4221533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25ADCF85-2130-4943-8DC2-2A865DF1A082}"/>
                </a:ext>
              </a:extLst>
            </p:cNvPr>
            <p:cNvSpPr txBox="1"/>
            <p:nvPr/>
          </p:nvSpPr>
          <p:spPr>
            <a:xfrm>
              <a:off x="1625804" y="7438160"/>
              <a:ext cx="6477000" cy="1949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3F3F3"/>
                  </a:solidFill>
                  <a:latin typeface="Aileron Heavy Bold"/>
                </a:rPr>
                <a:t>Machine Learning Tools</a:t>
              </a:r>
            </a:p>
          </p:txBody>
        </p:sp>
        <p:pic>
          <p:nvPicPr>
            <p:cNvPr id="27" name="Graphic 26" descr="Left Brain outline">
              <a:extLst>
                <a:ext uri="{FF2B5EF4-FFF2-40B4-BE49-F238E27FC236}">
                  <a16:creationId xmlns:a16="http://schemas.microsoft.com/office/drawing/2014/main" id="{7A646C09-E25B-48E5-8887-924A28201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41983" y="5166520"/>
              <a:ext cx="2444641" cy="244464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733021-2A71-4537-94BB-7711E6C9148B}"/>
              </a:ext>
            </a:extLst>
          </p:cNvPr>
          <p:cNvGrpSpPr/>
          <p:nvPr/>
        </p:nvGrpSpPr>
        <p:grpSpPr>
          <a:xfrm>
            <a:off x="9677399" y="5143500"/>
            <a:ext cx="8458201" cy="4826658"/>
            <a:chOff x="9677399" y="5143500"/>
            <a:chExt cx="8458201" cy="4826658"/>
          </a:xfrm>
        </p:grpSpPr>
        <p:pic>
          <p:nvPicPr>
            <p:cNvPr id="31" name="Graphic 30" descr="Sign language outline">
              <a:extLst>
                <a:ext uri="{FF2B5EF4-FFF2-40B4-BE49-F238E27FC236}">
                  <a16:creationId xmlns:a16="http://schemas.microsoft.com/office/drawing/2014/main" id="{D8368CB1-B45F-4686-A242-E896A28F7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01378" y="5143500"/>
              <a:ext cx="2444641" cy="2444641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583453-E55A-4537-9240-E90B81CDA2CA}"/>
                </a:ext>
              </a:extLst>
            </p:cNvPr>
            <p:cNvSpPr/>
            <p:nvPr/>
          </p:nvSpPr>
          <p:spPr>
            <a:xfrm>
              <a:off x="14249400" y="7277101"/>
              <a:ext cx="3886200" cy="2693057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24E6708B-17D8-45AE-8642-BBBB8B695319}"/>
                </a:ext>
              </a:extLst>
            </p:cNvPr>
            <p:cNvSpPr txBox="1"/>
            <p:nvPr/>
          </p:nvSpPr>
          <p:spPr>
            <a:xfrm>
              <a:off x="9677399" y="7407105"/>
              <a:ext cx="7137809" cy="936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3F3F3"/>
                  </a:solidFill>
                  <a:effectLst>
                    <a:glow>
                      <a:schemeClr val="tx1"/>
                    </a:glow>
                  </a:effectLst>
                  <a:latin typeface="Aileron Heavy Bold"/>
                </a:rPr>
                <a:t>Hands-On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AC7845-F2C8-48A6-A92F-C9D9DE04A608}"/>
              </a:ext>
            </a:extLst>
          </p:cNvPr>
          <p:cNvGrpSpPr/>
          <p:nvPr/>
        </p:nvGrpSpPr>
        <p:grpSpPr>
          <a:xfrm>
            <a:off x="-1480320" y="197329"/>
            <a:ext cx="19768320" cy="10089671"/>
            <a:chOff x="-1480320" y="197329"/>
            <a:chExt cx="19768320" cy="100896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84BAF2-A13E-45A8-B985-9A6D54404B24}"/>
                </a:ext>
              </a:extLst>
            </p:cNvPr>
            <p:cNvSpPr/>
            <p:nvPr/>
          </p:nvSpPr>
          <p:spPr>
            <a:xfrm>
              <a:off x="-1480320" y="1060012"/>
              <a:ext cx="9583124" cy="9226988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87D343A-FCDD-4CAF-A20B-4265D2D5BCC7}"/>
                </a:ext>
              </a:extLst>
            </p:cNvPr>
            <p:cNvSpPr/>
            <p:nvPr/>
          </p:nvSpPr>
          <p:spPr>
            <a:xfrm>
              <a:off x="7777830" y="197329"/>
              <a:ext cx="10510170" cy="4793771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030140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35916" y="6234370"/>
            <a:ext cx="4612743" cy="53453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0032715">
            <a:off x="13438230" y="-733565"/>
            <a:ext cx="5494638" cy="57257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4621" y="7674513"/>
            <a:ext cx="1298671" cy="12325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37E611-567D-4757-AAA1-CD375A9C9381}"/>
              </a:ext>
            </a:extLst>
          </p:cNvPr>
          <p:cNvGrpSpPr/>
          <p:nvPr/>
        </p:nvGrpSpPr>
        <p:grpSpPr>
          <a:xfrm>
            <a:off x="5575095" y="3115923"/>
            <a:ext cx="7137810" cy="3200400"/>
            <a:chOff x="9677399" y="5143500"/>
            <a:chExt cx="7137810" cy="3200400"/>
          </a:xfrm>
        </p:grpSpPr>
        <p:pic>
          <p:nvPicPr>
            <p:cNvPr id="9" name="Graphic 8" descr="Sign language outline">
              <a:extLst>
                <a:ext uri="{FF2B5EF4-FFF2-40B4-BE49-F238E27FC236}">
                  <a16:creationId xmlns:a16="http://schemas.microsoft.com/office/drawing/2014/main" id="{9B86F261-126C-40A5-BF93-11B0B5ADB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1378" y="5143500"/>
              <a:ext cx="2444641" cy="2444641"/>
            </a:xfrm>
            <a:prstGeom prst="rect">
              <a:avLst/>
            </a:prstGeom>
          </p:spPr>
        </p:pic>
        <p:sp>
          <p:nvSpPr>
            <p:cNvPr id="11" name="TextBox 3">
              <a:extLst>
                <a:ext uri="{FF2B5EF4-FFF2-40B4-BE49-F238E27FC236}">
                  <a16:creationId xmlns:a16="http://schemas.microsoft.com/office/drawing/2014/main" id="{23F268AF-FA8C-4B9F-A7EB-B6D5237D80F4}"/>
                </a:ext>
              </a:extLst>
            </p:cNvPr>
            <p:cNvSpPr txBox="1"/>
            <p:nvPr/>
          </p:nvSpPr>
          <p:spPr>
            <a:xfrm>
              <a:off x="9677399" y="7407105"/>
              <a:ext cx="7137810" cy="936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3F3F3"/>
                  </a:solidFill>
                  <a:effectLst>
                    <a:glow>
                      <a:schemeClr val="tx1"/>
                    </a:glow>
                  </a:effectLst>
                  <a:latin typeface="Aileron Heavy Bold"/>
                </a:rPr>
                <a:t>Hands-On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17041E-E1A7-4914-A3D9-63C642F15E8D}"/>
              </a:ext>
            </a:extLst>
          </p:cNvPr>
          <p:cNvSpPr txBox="1"/>
          <p:nvPr/>
        </p:nvSpPr>
        <p:spPr>
          <a:xfrm>
            <a:off x="6400800" y="6316323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chemeClr val="bg1"/>
                </a:solidFill>
                <a:latin typeface="Aileron Regular" panose="020B0604020202020204" charset="0"/>
              </a:rPr>
              <a:t>https://bit.ly/3NyjBoa </a:t>
            </a:r>
          </a:p>
        </p:txBody>
      </p:sp>
    </p:spTree>
    <p:extLst>
      <p:ext uri="{BB962C8B-B14F-4D97-AF65-F5344CB8AC3E}">
        <p14:creationId xmlns:p14="http://schemas.microsoft.com/office/powerpoint/2010/main" val="45613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>
            <a:extLst>
              <a:ext uri="{FF2B5EF4-FFF2-40B4-BE49-F238E27FC236}">
                <a16:creationId xmlns:a16="http://schemas.microsoft.com/office/drawing/2014/main" id="{EDCBD3A7-9696-433A-B43D-BB081BBE7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35916" y="6234370"/>
            <a:ext cx="4612743" cy="5345355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2A767C23-3B13-47BA-B3E8-82BC00FB2C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0032715">
            <a:off x="13438230" y="-733565"/>
            <a:ext cx="5494638" cy="5725721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C403F7C5-500A-485C-AC7F-7CEF434A4E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4621" y="7674513"/>
            <a:ext cx="1298671" cy="1232535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A1A0ECB1-8A80-4AD7-AC22-2B9718D62C9F}"/>
              </a:ext>
            </a:extLst>
          </p:cNvPr>
          <p:cNvSpPr txBox="1"/>
          <p:nvPr/>
        </p:nvSpPr>
        <p:spPr>
          <a:xfrm>
            <a:off x="4184141" y="5379528"/>
            <a:ext cx="10274505" cy="936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>
                <a:solidFill>
                  <a:schemeClr val="bg2">
                    <a:lumMod val="10000"/>
                  </a:schemeClr>
                </a:solidFill>
                <a:effectLst>
                  <a:glow>
                    <a:schemeClr val="tx1"/>
                  </a:glow>
                </a:effectLst>
                <a:latin typeface="Aileron Heavy Bold"/>
              </a:rPr>
              <a:t>Post Workshop Survey!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2C3762-D9E3-4E32-86CF-35F7CB7FAA59}"/>
              </a:ext>
            </a:extLst>
          </p:cNvPr>
          <p:cNvSpPr txBox="1"/>
          <p:nvPr/>
        </p:nvSpPr>
        <p:spPr>
          <a:xfrm>
            <a:off x="6400800" y="6316323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chemeClr val="bg2">
                    <a:lumMod val="10000"/>
                  </a:schemeClr>
                </a:solidFill>
                <a:latin typeface="Aileron Regular" panose="020B0604020202020204" charset="0"/>
              </a:rPr>
              <a:t>https://bit.ly/3wlCbJP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9995D-A35F-4E8C-917A-34B546A5E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770" y="1846258"/>
            <a:ext cx="3532459" cy="35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0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21255055-2595-4A44-9D9A-531215A0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35916" y="6234370"/>
            <a:ext cx="4612743" cy="5345355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F64AAC6-EBDB-424B-9FBC-578B8589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0032715">
            <a:off x="13438230" y="-733565"/>
            <a:ext cx="5494638" cy="5725721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F360AF2B-509C-4C02-9AE4-2F0D84BBB3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4621" y="7674513"/>
            <a:ext cx="1298671" cy="1232535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93F37C89-A72A-43BD-8882-394696DFAB41}"/>
              </a:ext>
            </a:extLst>
          </p:cNvPr>
          <p:cNvSpPr txBox="1"/>
          <p:nvPr/>
        </p:nvSpPr>
        <p:spPr>
          <a:xfrm>
            <a:off x="4197248" y="2598370"/>
            <a:ext cx="10274505" cy="936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>
                <a:solidFill>
                  <a:schemeClr val="bg2">
                    <a:lumMod val="10000"/>
                  </a:schemeClr>
                </a:solidFill>
                <a:effectLst>
                  <a:glow>
                    <a:schemeClr val="tx1"/>
                  </a:glow>
                </a:effectLst>
                <a:latin typeface="Aileron Heavy Bold"/>
              </a:rPr>
              <a:t>Ending Off 😢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3BB8BA-4FB3-4AF5-A890-C427C68F41A1}"/>
              </a:ext>
            </a:extLst>
          </p:cNvPr>
          <p:cNvSpPr txBox="1"/>
          <p:nvPr/>
        </p:nvSpPr>
        <p:spPr>
          <a:xfrm>
            <a:off x="2667000" y="4175476"/>
            <a:ext cx="12954000" cy="578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400">
                <a:solidFill>
                  <a:schemeClr val="bg2">
                    <a:lumMod val="10000"/>
                  </a:schemeClr>
                </a:solidFill>
                <a:latin typeface="Aileron Regular" panose="020B0604020202020204" charset="0"/>
              </a:rPr>
              <a:t>Thank you for your participation in this workshop and hope you have enjoyed it.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1681F8-C0F8-4F65-AF50-3B857EFA9699}"/>
              </a:ext>
            </a:extLst>
          </p:cNvPr>
          <p:cNvSpPr txBox="1"/>
          <p:nvPr/>
        </p:nvSpPr>
        <p:spPr>
          <a:xfrm>
            <a:off x="2667000" y="4726985"/>
            <a:ext cx="12954000" cy="578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400">
                <a:solidFill>
                  <a:schemeClr val="bg2">
                    <a:lumMod val="10000"/>
                  </a:schemeClr>
                </a:solidFill>
                <a:latin typeface="Aileron Regular" panose="020B0604020202020204" charset="0"/>
              </a:rPr>
              <a:t>Please fill in the workshop’s feedback form for new and improved workshops in the future!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F147DD-1823-4ACC-98F1-7C5590307147}"/>
              </a:ext>
            </a:extLst>
          </p:cNvPr>
          <p:cNvSpPr txBox="1"/>
          <p:nvPr/>
        </p:nvSpPr>
        <p:spPr>
          <a:xfrm>
            <a:off x="2667000" y="5295900"/>
            <a:ext cx="1295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400">
                <a:solidFill>
                  <a:schemeClr val="bg2">
                    <a:lumMod val="10000"/>
                  </a:schemeClr>
                </a:solidFill>
                <a:latin typeface="Aileron Regular" panose="020B0604020202020204" charset="0"/>
              </a:rPr>
              <a:t>All rights reserved to their respective owners and this workshop is solely for learning purposes. </a:t>
            </a:r>
          </a:p>
          <a:p>
            <a:pPr algn="ctr"/>
            <a:r>
              <a:rPr lang="en-SG" sz="2400">
                <a:solidFill>
                  <a:schemeClr val="bg2">
                    <a:lumMod val="10000"/>
                  </a:schemeClr>
                </a:solidFill>
                <a:latin typeface="Aileron Regular" panose="020B0604020202020204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AB427B-EF2A-456F-B28F-D15C21B4E2F0}"/>
              </a:ext>
            </a:extLst>
          </p:cNvPr>
          <p:cNvSpPr txBox="1"/>
          <p:nvPr/>
        </p:nvSpPr>
        <p:spPr>
          <a:xfrm>
            <a:off x="2667000" y="5829300"/>
            <a:ext cx="1295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400">
                <a:solidFill>
                  <a:schemeClr val="bg2">
                    <a:lumMod val="10000"/>
                  </a:schemeClr>
                </a:solidFill>
                <a:latin typeface="Aileron Regular" panose="020B0604020202020204" charset="0"/>
              </a:rPr>
              <a:t>Should you have any further questions or would like to voice out any errors in the materials, do feel free to reach out via chay0022@e.ntu.edu.sg / c210142@e.ntu.edu.sg.</a:t>
            </a:r>
          </a:p>
          <a:p>
            <a:pPr algn="ctr"/>
            <a:r>
              <a:rPr lang="en-SG" sz="2400">
                <a:solidFill>
                  <a:schemeClr val="bg2">
                    <a:lumMod val="10000"/>
                  </a:schemeClr>
                </a:solidFill>
                <a:latin typeface="Aileron Regular" panose="020B0604020202020204" charset="0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5C7B31-8AFC-495C-9131-4A7FD8E39B9A}"/>
              </a:ext>
            </a:extLst>
          </p:cNvPr>
          <p:cNvSpPr txBox="1"/>
          <p:nvPr/>
        </p:nvSpPr>
        <p:spPr>
          <a:xfrm>
            <a:off x="6400800" y="3590463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chemeClr val="bg2">
                    <a:lumMod val="10000"/>
                  </a:schemeClr>
                </a:solidFill>
                <a:latin typeface="Aileron Regular" panose="020B0604020202020204" charset="0"/>
              </a:rPr>
              <a:t>https://bit.ly/3wlCbJP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376A97-D801-4C75-A074-0BEB82149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55718">
            <a:off x="14701566" y="6997659"/>
            <a:ext cx="2586239" cy="258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53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8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decel="8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decel="8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decel="8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18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LDA@EEE · GitHub">
            <a:extLst>
              <a:ext uri="{FF2B5EF4-FFF2-40B4-BE49-F238E27FC236}">
                <a16:creationId xmlns:a16="http://schemas.microsoft.com/office/drawing/2014/main" id="{8E924D79-E4D5-4F7F-8F3E-56A923981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675" y="915074"/>
            <a:ext cx="6856650" cy="685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468629">
            <a:off x="8381213" y="6571890"/>
            <a:ext cx="1525575" cy="133287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50A29BC-FBE2-47B4-9E62-BBAE6012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468629">
            <a:off x="19412527" y="6479773"/>
            <a:ext cx="1525575" cy="1332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2705BB-09B0-46E0-ADCC-F2536CC904A1}"/>
              </a:ext>
            </a:extLst>
          </p:cNvPr>
          <p:cNvSpPr txBox="1"/>
          <p:nvPr/>
        </p:nvSpPr>
        <p:spPr>
          <a:xfrm>
            <a:off x="3886200" y="11001589"/>
            <a:ext cx="10820400" cy="25545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SG" sz="1600">
              <a:latin typeface="Aileron Regular Bold" panose="020B0604020202020204" charset="0"/>
            </a:endParaRPr>
          </a:p>
          <a:p>
            <a:pPr algn="ctr"/>
            <a:r>
              <a:rPr lang="en-SG" sz="3200">
                <a:latin typeface="Aileron Regular Bold" panose="020B0604020202020204" charset="0"/>
              </a:rPr>
              <a:t>Our Mission:</a:t>
            </a:r>
            <a:endParaRPr lang="en-SG" sz="3200">
              <a:latin typeface="Aileron Regular" panose="020B0604020202020204" charset="0"/>
            </a:endParaRPr>
          </a:p>
          <a:p>
            <a:pPr algn="ctr"/>
            <a:r>
              <a:rPr lang="en-SG" sz="3200">
                <a:latin typeface="Aileron Regular" panose="020B0604020202020204" charset="0"/>
              </a:rPr>
              <a:t>Provide an integrated platform for NTU students to learn and implement Machine Learning, Data Science &amp; AI, as well as facilitate connections with the industry</a:t>
            </a:r>
          </a:p>
          <a:p>
            <a:pPr algn="ctr"/>
            <a:endParaRPr lang="en-SG" sz="1600">
              <a:latin typeface="Aileron Regular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AD7FF-B981-4A6A-AF0D-2F1DEE744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94649" y="2739073"/>
            <a:ext cx="5638125" cy="3883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2D473-7F42-4642-AE6E-9130F5984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4524" y="3080675"/>
            <a:ext cx="5685742" cy="374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3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2E6A570-F8EF-4403-B814-512856720E7B}"/>
              </a:ext>
            </a:extLst>
          </p:cNvPr>
          <p:cNvSpPr txBox="1"/>
          <p:nvPr/>
        </p:nvSpPr>
        <p:spPr>
          <a:xfrm>
            <a:off x="6400800" y="872317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>
                <a:solidFill>
                  <a:schemeClr val="bg2">
                    <a:lumMod val="10000"/>
                  </a:schemeClr>
                </a:solidFill>
                <a:latin typeface="Aileron Regular" panose="020B0604020202020204" charset="0"/>
              </a:rPr>
              <a:t>https://bit.ly/3wlCbJP </a:t>
            </a:r>
          </a:p>
        </p:txBody>
      </p:sp>
      <p:pic>
        <p:nvPicPr>
          <p:cNvPr id="26" name="Picture 2" descr="MLDA@EEE · GitHub">
            <a:extLst>
              <a:ext uri="{FF2B5EF4-FFF2-40B4-BE49-F238E27FC236}">
                <a16:creationId xmlns:a16="http://schemas.microsoft.com/office/drawing/2014/main" id="{8C4852E8-BF83-4923-AED0-C87ADCE4B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26" y="3716449"/>
            <a:ext cx="3087946" cy="308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686ED4-C0B2-4CE9-A5BE-01B368794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5718">
            <a:off x="14701566" y="6997659"/>
            <a:ext cx="2586239" cy="258623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18A0C23-B641-4BA9-A459-797D7E2316FF}"/>
              </a:ext>
            </a:extLst>
          </p:cNvPr>
          <p:cNvGrpSpPr/>
          <p:nvPr/>
        </p:nvGrpSpPr>
        <p:grpSpPr>
          <a:xfrm>
            <a:off x="1981200" y="1705999"/>
            <a:ext cx="14548460" cy="6978506"/>
            <a:chOff x="1981200" y="1705999"/>
            <a:chExt cx="14548460" cy="697850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2945F6E-B95F-4BD7-8B02-26A4E02EDB5B}"/>
                </a:ext>
              </a:extLst>
            </p:cNvPr>
            <p:cNvGrpSpPr/>
            <p:nvPr/>
          </p:nvGrpSpPr>
          <p:grpSpPr>
            <a:xfrm>
              <a:off x="1981200" y="1705999"/>
              <a:ext cx="14548460" cy="6978506"/>
              <a:chOff x="1981200" y="1705999"/>
              <a:chExt cx="14548460" cy="6978506"/>
            </a:xfrm>
          </p:grpSpPr>
          <p:sp>
            <p:nvSpPr>
              <p:cNvPr id="10" name="TextBox 3">
                <a:extLst>
                  <a:ext uri="{FF2B5EF4-FFF2-40B4-BE49-F238E27FC236}">
                    <a16:creationId xmlns:a16="http://schemas.microsoft.com/office/drawing/2014/main" id="{93F37C89-A72A-43BD-8882-394696DFAB41}"/>
                  </a:ext>
                </a:extLst>
              </p:cNvPr>
              <p:cNvSpPr txBox="1"/>
              <p:nvPr/>
            </p:nvSpPr>
            <p:spPr>
              <a:xfrm>
                <a:off x="4006747" y="7748223"/>
                <a:ext cx="10274505" cy="93628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7872"/>
                  </a:lnSpc>
                  <a:spcBef>
                    <a:spcPct val="0"/>
                  </a:spcBef>
                </a:pPr>
                <a:r>
                  <a:rPr lang="en-US" sz="6000">
                    <a:solidFill>
                      <a:schemeClr val="bg2">
                        <a:lumMod val="10000"/>
                      </a:schemeClr>
                    </a:solidFill>
                    <a:effectLst>
                      <a:glow>
                        <a:schemeClr val="tx1"/>
                      </a:glow>
                    </a:effectLst>
                    <a:latin typeface="Aileron Heavy Bold"/>
                  </a:rPr>
                  <a:t>Thank you! 🤩 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7D17158-3FAF-42DF-AF7A-A7FA956ACFEB}"/>
                  </a:ext>
                </a:extLst>
              </p:cNvPr>
              <p:cNvGrpSpPr/>
              <p:nvPr/>
            </p:nvGrpSpPr>
            <p:grpSpPr>
              <a:xfrm>
                <a:off x="1981200" y="1807818"/>
                <a:ext cx="6272293" cy="6077152"/>
                <a:chOff x="1926800" y="1427083"/>
                <a:chExt cx="6272293" cy="6077152"/>
              </a:xfrm>
            </p:grpSpPr>
            <p:sp>
              <p:nvSpPr>
                <p:cNvPr id="17" name="TextBox 6">
                  <a:extLst>
                    <a:ext uri="{FF2B5EF4-FFF2-40B4-BE49-F238E27FC236}">
                      <a16:creationId xmlns:a16="http://schemas.microsoft.com/office/drawing/2014/main" id="{5105C364-52F8-4499-940C-E53DBB47B9AC}"/>
                    </a:ext>
                  </a:extLst>
                </p:cNvPr>
                <p:cNvSpPr txBox="1"/>
                <p:nvPr/>
              </p:nvSpPr>
              <p:spPr>
                <a:xfrm>
                  <a:off x="1926800" y="1427083"/>
                  <a:ext cx="6272293" cy="1354217"/>
                </a:xfrm>
                <a:prstGeom prst="rect">
                  <a:avLst/>
                </a:prstGeom>
                <a:effectLst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8800">
                      <a:effectLst>
                        <a:glow>
                          <a:schemeClr val="bg1"/>
                        </a:glow>
                      </a:effectLst>
                      <a:latin typeface="Aileron Heavy"/>
                    </a:rPr>
                    <a:t>Ho Chi</a:t>
                  </a:r>
                </a:p>
              </p:txBody>
            </p: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9EAE422B-2D1B-44BF-B31B-AE683791B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939" r="89061">
                              <a14:foregroundMark x1="33333" y1="23558" x2="27700" y2="29327"/>
                              <a14:foregroundMark x1="30516" y1="24038" x2="27230" y2="29808"/>
                              <a14:foregroundMark x1="58216" y1="22115" x2="63850" y2="25481"/>
                              <a14:foregroundMark x1="66667" y1="38942" x2="69484" y2="56731"/>
                              <a14:foregroundMark x1="56578" y1="75142" x2="59155" y2="73558"/>
                              <a14:foregroundMark x1="44601" y1="75481" x2="47887" y2="77404"/>
                              <a14:backgroundMark x1="71362" y1="69231" x2="66667" y2="73558"/>
                              <a14:backgroundMark x1="71362" y1="63462" x2="63380" y2="72596"/>
                              <a14:backgroundMark x1="63380" y1="72596" x2="67606" y2="87019"/>
                              <a14:backgroundMark x1="67606" y1="87019" x2="69484" y2="88462"/>
                              <a14:backgroundMark x1="49212" y1="80069" x2="48549" y2="80349"/>
                              <a14:backgroundMark x1="60094" y1="75481" x2="57822" y2="76439"/>
                              <a14:backgroundMark x1="38422" y1="76834" x2="32394" y2="71154"/>
                              <a14:backgroundMark x1="32394" y1="71154" x2="30986" y2="68750"/>
                              <a14:backgroundMark x1="69484" y1="36538" x2="69691" y2="38445"/>
                              <a14:backgroundMark x1="30986" y1="67788" x2="37089" y2="74038"/>
                              <a14:backgroundMark x1="37089" y1="74038" x2="39667" y2="75295"/>
                              <a14:backgroundMark x1="58071" y1="75900" x2="62911" y2="72596"/>
                              <a14:backgroundMark x1="54480" y1="83664" x2="55399" y2="84135"/>
                              <a14:backgroundMark x1="46072" y1="79359" x2="50405" y2="81578"/>
                              <a14:backgroundMark x1="35681" y1="74038" x2="42634" y2="77598"/>
                              <a14:backgroundMark x1="55399" y1="84135" x2="66197" y2="78846"/>
                              <a14:backgroundMark x1="66197" y1="78846" x2="68075" y2="77404"/>
                              <a14:backgroundMark x1="57746" y1="76442" x2="48826" y2="8125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174" r="1174"/>
                <a:stretch>
                  <a:fillRect/>
                </a:stretch>
              </p:blipFill>
              <p:spPr>
                <a:xfrm>
                  <a:off x="2438400" y="2255140"/>
                  <a:ext cx="5249095" cy="5249095"/>
                </a:xfrm>
                <a:custGeom>
                  <a:avLst/>
                  <a:gdLst>
                    <a:gd name="connsiteX0" fmla="*/ 1205099 w 2410198"/>
                    <a:gd name="connsiteY0" fmla="*/ 0 h 2410198"/>
                    <a:gd name="connsiteX1" fmla="*/ 2410198 w 2410198"/>
                    <a:gd name="connsiteY1" fmla="*/ 1205099 h 2410198"/>
                    <a:gd name="connsiteX2" fmla="*/ 1205099 w 2410198"/>
                    <a:gd name="connsiteY2" fmla="*/ 2410198 h 2410198"/>
                    <a:gd name="connsiteX3" fmla="*/ 0 w 2410198"/>
                    <a:gd name="connsiteY3" fmla="*/ 1205099 h 2410198"/>
                    <a:gd name="connsiteX4" fmla="*/ 1205099 w 2410198"/>
                    <a:gd name="connsiteY4" fmla="*/ 0 h 241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0198" h="2410198">
                      <a:moveTo>
                        <a:pt x="1205099" y="0"/>
                      </a:moveTo>
                      <a:cubicBezTo>
                        <a:pt x="1870657" y="0"/>
                        <a:pt x="2410198" y="539541"/>
                        <a:pt x="2410198" y="1205099"/>
                      </a:cubicBezTo>
                      <a:cubicBezTo>
                        <a:pt x="2410198" y="1870657"/>
                        <a:pt x="1870657" y="2410198"/>
                        <a:pt x="1205099" y="2410198"/>
                      </a:cubicBezTo>
                      <a:cubicBezTo>
                        <a:pt x="539541" y="2410198"/>
                        <a:pt x="0" y="1870657"/>
                        <a:pt x="0" y="1205099"/>
                      </a:cubicBezTo>
                      <a:cubicBezTo>
                        <a:pt x="0" y="539541"/>
                        <a:pt x="539541" y="0"/>
                        <a:pt x="1205099" y="0"/>
                      </a:cubicBezTo>
                      <a:close/>
                    </a:path>
                  </a:pathLst>
                </a:custGeom>
                <a:effectLst>
                  <a:glow rad="12700">
                    <a:schemeClr val="tx1"/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25" name="TextBox 6">
                <a:extLst>
                  <a:ext uri="{FF2B5EF4-FFF2-40B4-BE49-F238E27FC236}">
                    <a16:creationId xmlns:a16="http://schemas.microsoft.com/office/drawing/2014/main" id="{D7F96BDD-C43F-45F9-B5A0-01C1615F8E05}"/>
                  </a:ext>
                </a:extLst>
              </p:cNvPr>
              <p:cNvSpPr txBox="1"/>
              <p:nvPr/>
            </p:nvSpPr>
            <p:spPr>
              <a:xfrm>
                <a:off x="10257367" y="1705999"/>
                <a:ext cx="6272293" cy="1354217"/>
              </a:xfrm>
              <a:prstGeom prst="rect">
                <a:avLst/>
              </a:prstGeom>
              <a:effectLst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8800">
                    <a:effectLst>
                      <a:glow>
                        <a:schemeClr val="bg1"/>
                      </a:glow>
                    </a:effectLst>
                    <a:latin typeface="Aileron Heavy"/>
                  </a:rPr>
                  <a:t>Hui Xiang</a:t>
                </a:r>
              </a:p>
            </p:txBody>
          </p:sp>
        </p:grpSp>
        <p:pic>
          <p:nvPicPr>
            <p:cNvPr id="16" name="Picture 15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521415DB-2BE4-4936-9C2F-E01179AED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4881" b="70860" l="40786" r="67786">
                          <a14:foregroundMark x1="44453" y1="38056" x2="45547" y2="43750"/>
                          <a14:foregroundMark x1="49531" y1="61111" x2="54297" y2="63472"/>
                          <a14:foregroundMark x1="54297" y1="63472" x2="54609" y2="63472"/>
                          <a14:foregroundMark x1="50234" y1="63472" x2="52099" y2="64599"/>
                          <a14:foregroundMark x1="50547" y1="64306" x2="52089" y2="64622"/>
                          <a14:foregroundMark x1="50859" y1="65000" x2="51763" y2="65417"/>
                          <a14:foregroundMark x1="52188" y1="65694" x2="57656" y2="64722"/>
                          <a14:foregroundMark x1="57656" y1="64722" x2="58359" y2="64028"/>
                          <a14:foregroundMark x1="57969" y1="64167" x2="59219" y2="61111"/>
                          <a14:backgroundMark x1="45547" y1="15833" x2="42422" y2="19722"/>
                          <a14:backgroundMark x1="45781" y1="17778" x2="42188" y2="21528"/>
                          <a14:backgroundMark x1="64922" y1="38889" x2="63594" y2="66528"/>
                          <a14:backgroundMark x1="60547" y1="61389" x2="58312" y2="64202"/>
                          <a14:backgroundMark x1="49313" y1="65508" x2="45000" y2="61111"/>
                          <a14:backgroundMark x1="45000" y1="61111" x2="45000" y2="61111"/>
                          <a14:backgroundMark x1="47813" y1="61111" x2="48939" y2="62478"/>
                          <a14:backgroundMark x1="55429" y1="67976" x2="57344" y2="68611"/>
                          <a14:backgroundMark x1="57344" y1="68611" x2="61484" y2="66806"/>
                          <a14:backgroundMark x1="46172" y1="18056" x2="43672" y2="20556"/>
                          <a14:backgroundMark x1="45234" y1="19444" x2="44297" y2="21389"/>
                          <a14:backgroundMark x1="55052" y1="68043" x2="55469" y2="68194"/>
                          <a14:backgroundMark x1="51250" y1="66667" x2="51794" y2="66864"/>
                          <a14:backgroundMark x1="55469" y1="68194" x2="56172" y2="68056"/>
                          <a14:backgroundMark x1="57344" y1="66250" x2="55156" y2="67917"/>
                          <a14:backgroundMark x1="52422" y1="67222" x2="56094" y2="676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11" t="7884" r="28839" b="22143"/>
            <a:stretch/>
          </p:blipFill>
          <p:spPr>
            <a:xfrm>
              <a:off x="11680740" y="3180986"/>
              <a:ext cx="3776984" cy="4404832"/>
            </a:xfrm>
            <a:prstGeom prst="rect">
              <a:avLst/>
            </a:prstGeom>
            <a:effectLst>
              <a:glow rad="12700">
                <a:schemeClr val="tx1"/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</p:spPr>
        </p:pic>
      </p:grpSp>
    </p:spTree>
    <p:extLst>
      <p:ext uri="{BB962C8B-B14F-4D97-AF65-F5344CB8AC3E}">
        <p14:creationId xmlns:p14="http://schemas.microsoft.com/office/powerpoint/2010/main" val="312782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1B080A20-BCEB-49B6-87D7-3F120C67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026" y="3080675"/>
            <a:ext cx="5685742" cy="3741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38225-1C2F-464B-8B51-DA51D70ED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697" y="2739073"/>
            <a:ext cx="5638125" cy="3883041"/>
          </a:xfrm>
          <a:prstGeom prst="rect">
            <a:avLst/>
          </a:prstGeom>
        </p:spPr>
      </p:pic>
      <p:pic>
        <p:nvPicPr>
          <p:cNvPr id="2050" name="Picture 2" descr="MLDA@EEE · GitHub">
            <a:extLst>
              <a:ext uri="{FF2B5EF4-FFF2-40B4-BE49-F238E27FC236}">
                <a16:creationId xmlns:a16="http://schemas.microsoft.com/office/drawing/2014/main" id="{8E924D79-E4D5-4F7F-8F3E-56A923981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87"/>
          <a:stretch/>
        </p:blipFill>
        <p:spPr bwMode="auto">
          <a:xfrm>
            <a:off x="5715675" y="-1333500"/>
            <a:ext cx="6856650" cy="469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7468629">
            <a:off x="8381213" y="4323316"/>
            <a:ext cx="1525575" cy="133287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50A29BC-FBE2-47B4-9E62-BBAE6012EC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7468629">
            <a:off x="19412527" y="6479773"/>
            <a:ext cx="1525575" cy="1332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D643F3-7F39-400E-81B4-DA6198E6D7EF}"/>
              </a:ext>
            </a:extLst>
          </p:cNvPr>
          <p:cNvSpPr txBox="1"/>
          <p:nvPr/>
        </p:nvSpPr>
        <p:spPr>
          <a:xfrm>
            <a:off x="3886200" y="7302652"/>
            <a:ext cx="10820400" cy="25545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SG" sz="1600">
              <a:latin typeface="Aileron Regular Bold" panose="020B0604020202020204" charset="0"/>
            </a:endParaRPr>
          </a:p>
          <a:p>
            <a:pPr algn="ctr"/>
            <a:r>
              <a:rPr lang="en-SG" sz="3200">
                <a:latin typeface="Aileron Regular Bold" panose="020B0604020202020204" charset="0"/>
              </a:rPr>
              <a:t>Our Mission:</a:t>
            </a:r>
            <a:endParaRPr lang="en-SG" sz="3200">
              <a:latin typeface="Aileron Regular" panose="020B0604020202020204" charset="0"/>
            </a:endParaRPr>
          </a:p>
          <a:p>
            <a:pPr algn="ctr"/>
            <a:r>
              <a:rPr lang="en-SG" sz="3200">
                <a:latin typeface="Aileron Regular" panose="020B0604020202020204" charset="0"/>
              </a:rPr>
              <a:t>Provide an integrated platform for NTU students to learn and implement Machine Learning, Data Science &amp; AI, as well as facilitate connections with the industry</a:t>
            </a:r>
          </a:p>
          <a:p>
            <a:pPr algn="ctr"/>
            <a:endParaRPr lang="en-SG" sz="1600">
              <a:latin typeface="Aileron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65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LDA@EEE · GitHub">
            <a:extLst>
              <a:ext uri="{FF2B5EF4-FFF2-40B4-BE49-F238E27FC236}">
                <a16:creationId xmlns:a16="http://schemas.microsoft.com/office/drawing/2014/main" id="{8E924D79-E4D5-4F7F-8F3E-56A923981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91400" y="915074"/>
            <a:ext cx="6856650" cy="685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468629">
            <a:off x="-4725862" y="6571890"/>
            <a:ext cx="1525575" cy="133287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50A29BC-FBE2-47B4-9E62-BBAE6012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468629">
            <a:off x="8381213" y="5563907"/>
            <a:ext cx="1525575" cy="1332871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696035EC-9C8D-4E65-9AA4-77A516FFFC5E}"/>
              </a:ext>
            </a:extLst>
          </p:cNvPr>
          <p:cNvSpPr txBox="1"/>
          <p:nvPr/>
        </p:nvSpPr>
        <p:spPr>
          <a:xfrm>
            <a:off x="6148307" y="3924300"/>
            <a:ext cx="6272293" cy="1354217"/>
          </a:xfrm>
          <a:prstGeom prst="rect">
            <a:avLst/>
          </a:prstGeom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800">
                <a:effectLst>
                  <a:glow>
                    <a:schemeClr val="bg1"/>
                  </a:glow>
                </a:effectLst>
                <a:latin typeface="Aileron Heavy"/>
              </a:rPr>
              <a:t>Agenda.</a:t>
            </a:r>
          </a:p>
        </p:txBody>
      </p:sp>
    </p:spTree>
    <p:extLst>
      <p:ext uri="{BB962C8B-B14F-4D97-AF65-F5344CB8AC3E}">
        <p14:creationId xmlns:p14="http://schemas.microsoft.com/office/powerpoint/2010/main" val="382953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0A64FB4-7398-48DD-8D8F-59E19784FD3C}"/>
              </a:ext>
            </a:extLst>
          </p:cNvPr>
          <p:cNvGrpSpPr/>
          <p:nvPr/>
        </p:nvGrpSpPr>
        <p:grpSpPr>
          <a:xfrm>
            <a:off x="6148307" y="3924300"/>
            <a:ext cx="6272293" cy="3068830"/>
            <a:chOff x="6148307" y="3924300"/>
            <a:chExt cx="6272293" cy="306883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50A29BC-FBE2-47B4-9E62-BBAE6012E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17468629">
              <a:off x="8381213" y="5563907"/>
              <a:ext cx="1525575" cy="1332871"/>
            </a:xfrm>
            <a:prstGeom prst="rect">
              <a:avLst/>
            </a:prstGeom>
          </p:spPr>
        </p:pic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6035EC-9C8D-4E65-9AA4-77A516FFFC5E}"/>
                </a:ext>
              </a:extLst>
            </p:cNvPr>
            <p:cNvSpPr txBox="1"/>
            <p:nvPr/>
          </p:nvSpPr>
          <p:spPr>
            <a:xfrm>
              <a:off x="6148307" y="3924300"/>
              <a:ext cx="6272293" cy="1354217"/>
            </a:xfrm>
            <a:prstGeom prst="rect">
              <a:avLst/>
            </a:prstGeom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8800">
                  <a:effectLst>
                    <a:glow>
                      <a:schemeClr val="bg1"/>
                    </a:glow>
                  </a:effectLst>
                  <a:latin typeface="Aileron Heavy"/>
                </a:rPr>
                <a:t>Agenda.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95400" y="3162300"/>
            <a:ext cx="7137809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000">
                <a:solidFill>
                  <a:srgbClr val="F3F3F3"/>
                </a:solidFill>
                <a:latin typeface="Aileron Heavy Bold"/>
              </a:rPr>
              <a:t>Why </a:t>
            </a:r>
            <a:r>
              <a:rPr lang="en-US" sz="6000" err="1">
                <a:solidFill>
                  <a:srgbClr val="F3F3F3"/>
                </a:solidFill>
                <a:latin typeface="Aileron Heavy Bold"/>
              </a:rPr>
              <a:t>Visualise</a:t>
            </a:r>
            <a:r>
              <a:rPr lang="en-US" sz="6000">
                <a:solidFill>
                  <a:srgbClr val="F3F3F3"/>
                </a:solidFill>
                <a:latin typeface="Aileron Heavy Bold"/>
              </a:rPr>
              <a:t>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8982A4-C876-4DE3-9AFF-F75E6EBEEBE2}"/>
              </a:ext>
            </a:extLst>
          </p:cNvPr>
          <p:cNvGrpSpPr/>
          <p:nvPr/>
        </p:nvGrpSpPr>
        <p:grpSpPr>
          <a:xfrm rot="20741941">
            <a:off x="14156583" y="7786207"/>
            <a:ext cx="4391444" cy="2147355"/>
            <a:chOff x="6016695" y="4934051"/>
            <a:chExt cx="6272293" cy="306706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6012A0A-BC67-4E74-9EAD-9993167D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17468629">
              <a:off x="8381213" y="6571890"/>
              <a:ext cx="1525575" cy="1332871"/>
            </a:xfrm>
            <a:prstGeom prst="rect">
              <a:avLst/>
            </a:prstGeom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63C6CECA-F368-4756-B1F5-1FC60C7EFDF4}"/>
                </a:ext>
              </a:extLst>
            </p:cNvPr>
            <p:cNvSpPr txBox="1"/>
            <p:nvPr/>
          </p:nvSpPr>
          <p:spPr>
            <a:xfrm>
              <a:off x="6016695" y="4934051"/>
              <a:ext cx="6272293" cy="1450669"/>
            </a:xfrm>
            <a:prstGeom prst="rect">
              <a:avLst/>
            </a:prstGeom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6600">
                  <a:solidFill>
                    <a:srgbClr val="F3F3F3"/>
                  </a:solidFill>
                  <a:effectLst>
                    <a:glow>
                      <a:schemeClr val="bg1"/>
                    </a:glow>
                  </a:effectLst>
                  <a:latin typeface="Aileron Heavy"/>
                </a:rPr>
                <a:t>Agenda.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ED6707-7936-4E8A-BFD5-4A56433E0344}"/>
              </a:ext>
            </a:extLst>
          </p:cNvPr>
          <p:cNvGrpSpPr/>
          <p:nvPr/>
        </p:nvGrpSpPr>
        <p:grpSpPr>
          <a:xfrm>
            <a:off x="9398203" y="872554"/>
            <a:ext cx="7696200" cy="3226541"/>
            <a:chOff x="9398203" y="872554"/>
            <a:chExt cx="7696200" cy="3226541"/>
          </a:xfrm>
        </p:grpSpPr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E886E16D-43B5-448E-8DF0-BEC09BD45520}"/>
                </a:ext>
              </a:extLst>
            </p:cNvPr>
            <p:cNvSpPr txBox="1"/>
            <p:nvPr/>
          </p:nvSpPr>
          <p:spPr>
            <a:xfrm>
              <a:off x="9398203" y="3162300"/>
              <a:ext cx="7696200" cy="936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3F3F3"/>
                  </a:solidFill>
                  <a:latin typeface="Aileron Heavy Bold"/>
                </a:rPr>
                <a:t>Data Analytics Tools</a:t>
              </a:r>
            </a:p>
          </p:txBody>
        </p:sp>
        <p:pic>
          <p:nvPicPr>
            <p:cNvPr id="21" name="Graphic 20" descr="Statistics outline">
              <a:extLst>
                <a:ext uri="{FF2B5EF4-FFF2-40B4-BE49-F238E27FC236}">
                  <a16:creationId xmlns:a16="http://schemas.microsoft.com/office/drawing/2014/main" id="{47477886-417C-43E5-8134-5811536BD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43348" y="872554"/>
              <a:ext cx="2405912" cy="2405912"/>
            </a:xfrm>
            <a:prstGeom prst="rect">
              <a:avLst/>
            </a:prstGeom>
          </p:spPr>
        </p:pic>
      </p:grpSp>
      <p:pic>
        <p:nvPicPr>
          <p:cNvPr id="23" name="Graphic 22" descr="Eye outline">
            <a:extLst>
              <a:ext uri="{FF2B5EF4-FFF2-40B4-BE49-F238E27FC236}">
                <a16:creationId xmlns:a16="http://schemas.microsoft.com/office/drawing/2014/main" id="{C07CA6EC-3DD2-40DC-B7F5-71F5D2337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6504" y="627710"/>
            <a:ext cx="2895600" cy="28956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07CB151-A696-4DBE-BFE7-8A3CDF553F67}"/>
              </a:ext>
            </a:extLst>
          </p:cNvPr>
          <p:cNvGrpSpPr/>
          <p:nvPr/>
        </p:nvGrpSpPr>
        <p:grpSpPr>
          <a:xfrm>
            <a:off x="1625804" y="5166520"/>
            <a:ext cx="6477000" cy="4221533"/>
            <a:chOff x="1625804" y="5166520"/>
            <a:chExt cx="6477000" cy="4221533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25ADCF85-2130-4943-8DC2-2A865DF1A082}"/>
                </a:ext>
              </a:extLst>
            </p:cNvPr>
            <p:cNvSpPr txBox="1"/>
            <p:nvPr/>
          </p:nvSpPr>
          <p:spPr>
            <a:xfrm>
              <a:off x="1625804" y="7438160"/>
              <a:ext cx="6477000" cy="19498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3F3F3"/>
                  </a:solidFill>
                  <a:latin typeface="Aileron Heavy Bold"/>
                </a:rPr>
                <a:t>Machine Learning Tools</a:t>
              </a:r>
            </a:p>
          </p:txBody>
        </p:sp>
        <p:pic>
          <p:nvPicPr>
            <p:cNvPr id="27" name="Graphic 26" descr="Left Brain outline">
              <a:extLst>
                <a:ext uri="{FF2B5EF4-FFF2-40B4-BE49-F238E27FC236}">
                  <a16:creationId xmlns:a16="http://schemas.microsoft.com/office/drawing/2014/main" id="{7A646C09-E25B-48E5-8887-924A28201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41983" y="5166520"/>
              <a:ext cx="2444641" cy="244464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733021-2A71-4537-94BB-7711E6C9148B}"/>
              </a:ext>
            </a:extLst>
          </p:cNvPr>
          <p:cNvGrpSpPr/>
          <p:nvPr/>
        </p:nvGrpSpPr>
        <p:grpSpPr>
          <a:xfrm>
            <a:off x="9677399" y="5143500"/>
            <a:ext cx="8458201" cy="4826658"/>
            <a:chOff x="9677399" y="5143500"/>
            <a:chExt cx="8458201" cy="4826658"/>
          </a:xfrm>
        </p:grpSpPr>
        <p:pic>
          <p:nvPicPr>
            <p:cNvPr id="31" name="Graphic 30" descr="Sign language outline">
              <a:extLst>
                <a:ext uri="{FF2B5EF4-FFF2-40B4-BE49-F238E27FC236}">
                  <a16:creationId xmlns:a16="http://schemas.microsoft.com/office/drawing/2014/main" id="{D8368CB1-B45F-4686-A242-E896A28F7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01378" y="5143500"/>
              <a:ext cx="2444641" cy="2444641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583453-E55A-4537-9240-E90B81CDA2CA}"/>
                </a:ext>
              </a:extLst>
            </p:cNvPr>
            <p:cNvSpPr/>
            <p:nvPr/>
          </p:nvSpPr>
          <p:spPr>
            <a:xfrm>
              <a:off x="14249400" y="7277101"/>
              <a:ext cx="3886200" cy="2693057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24E6708B-17D8-45AE-8642-BBBB8B695319}"/>
                </a:ext>
              </a:extLst>
            </p:cNvPr>
            <p:cNvSpPr txBox="1"/>
            <p:nvPr/>
          </p:nvSpPr>
          <p:spPr>
            <a:xfrm>
              <a:off x="9677399" y="7407105"/>
              <a:ext cx="7137809" cy="936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72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F3F3F3"/>
                  </a:solidFill>
                  <a:effectLst>
                    <a:glow>
                      <a:schemeClr val="tx1"/>
                    </a:glow>
                  </a:effectLst>
                  <a:latin typeface="Aileron Heavy Bold"/>
                </a:rPr>
                <a:t>Hands-On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34D567C-335E-4241-9F94-2C2FE4C31128}"/>
              </a:ext>
            </a:extLst>
          </p:cNvPr>
          <p:cNvGrpSpPr/>
          <p:nvPr/>
        </p:nvGrpSpPr>
        <p:grpSpPr>
          <a:xfrm>
            <a:off x="9441695" y="2007108"/>
            <a:ext cx="7659240" cy="6724395"/>
            <a:chOff x="9441695" y="2007108"/>
            <a:chExt cx="7659240" cy="672439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9441695" y="2007108"/>
              <a:ext cx="7381179" cy="627278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432890">
              <a:off x="15919520" y="2074708"/>
              <a:ext cx="1181415" cy="103218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441695" y="7263356"/>
              <a:ext cx="2037234" cy="146814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DFADF5-0C48-4FCA-848F-836060433374}"/>
              </a:ext>
            </a:extLst>
          </p:cNvPr>
          <p:cNvGrpSpPr/>
          <p:nvPr/>
        </p:nvGrpSpPr>
        <p:grpSpPr>
          <a:xfrm>
            <a:off x="838200" y="1634675"/>
            <a:ext cx="8842438" cy="5225796"/>
            <a:chOff x="838200" y="1634675"/>
            <a:chExt cx="8842438" cy="5225796"/>
          </a:xfrm>
        </p:grpSpPr>
        <p:grpSp>
          <p:nvGrpSpPr>
            <p:cNvPr id="2" name="Group 2"/>
            <p:cNvGrpSpPr/>
            <p:nvPr/>
          </p:nvGrpSpPr>
          <p:grpSpPr>
            <a:xfrm>
              <a:off x="838200" y="3898125"/>
              <a:ext cx="8842438" cy="2962346"/>
              <a:chOff x="-708713" y="-390415"/>
              <a:chExt cx="10225792" cy="3949796"/>
            </a:xfrm>
          </p:grpSpPr>
          <p:sp>
            <p:nvSpPr>
              <p:cNvPr id="3" name="TextBox 3"/>
              <p:cNvSpPr txBox="1"/>
              <p:nvPr/>
            </p:nvSpPr>
            <p:spPr>
              <a:xfrm>
                <a:off x="-708713" y="-390415"/>
                <a:ext cx="9517079" cy="135079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7872"/>
                  </a:lnSpc>
                  <a:spcBef>
                    <a:spcPct val="0"/>
                  </a:spcBef>
                </a:pPr>
                <a:r>
                  <a:rPr lang="en-SG" sz="8000">
                    <a:solidFill>
                      <a:srgbClr val="F3F3F3"/>
                    </a:solidFill>
                    <a:latin typeface="Aileron Heavy Bold"/>
                  </a:rPr>
                  <a:t>• </a:t>
                </a:r>
                <a:r>
                  <a:rPr lang="en-US" sz="8000">
                    <a:solidFill>
                      <a:srgbClr val="F3F3F3"/>
                    </a:solidFill>
                    <a:latin typeface="Aileron Heavy Bold"/>
                  </a:rPr>
                  <a:t>Pre-requisites </a:t>
                </a:r>
                <a:r>
                  <a:rPr lang="en-SG" sz="8000">
                    <a:solidFill>
                      <a:srgbClr val="F3F3F3"/>
                    </a:solidFill>
                    <a:latin typeface="Aileron Heavy Bold"/>
                  </a:rPr>
                  <a:t>•</a:t>
                </a:r>
                <a:endParaRPr lang="en-US" sz="8000">
                  <a:solidFill>
                    <a:srgbClr val="F3F3F3"/>
                  </a:solidFill>
                  <a:latin typeface="Aileron Heavy Bold"/>
                </a:endParaRPr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12192" y="1144103"/>
                <a:ext cx="9504887" cy="241527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fontAlgn="base">
                  <a:lnSpc>
                    <a:spcPct val="107000"/>
                  </a:lnSpc>
                  <a:buSzPts val="1000"/>
                  <a:tabLst>
                    <a:tab pos="457200" algn="l"/>
                  </a:tabLst>
                </a:pPr>
                <a:r>
                  <a:rPr lang="en-SG" sz="2800">
                    <a:solidFill>
                      <a:srgbClr val="F3F3F3"/>
                    </a:solidFill>
                    <a:effectLst/>
                    <a:latin typeface="Aileron Regular" panose="020B060402020202020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Python programming knowledge</a:t>
                </a:r>
                <a:endParaRPr lang="en-SG" sz="2800">
                  <a:solidFill>
                    <a:srgbClr val="F3F3F3"/>
                  </a:solidFill>
                  <a:effectLst/>
                  <a:latin typeface="Aileron Regular" panose="020B060402020202020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lvl="0" fontAlgn="base">
                  <a:lnSpc>
                    <a:spcPct val="107000"/>
                  </a:lnSpc>
                  <a:buSzPts val="1000"/>
                  <a:tabLst>
                    <a:tab pos="457200" algn="l"/>
                  </a:tabLst>
                </a:pPr>
                <a:r>
                  <a:rPr lang="en-SG" sz="2800">
                    <a:solidFill>
                      <a:srgbClr val="F3F3F3"/>
                    </a:solidFill>
                    <a:effectLst/>
                    <a:latin typeface="Aileron Regular" panose="020B060402020202020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A basic understanding of the Pandas library</a:t>
                </a:r>
                <a:endParaRPr lang="en-SG" sz="2800">
                  <a:solidFill>
                    <a:srgbClr val="F3F3F3"/>
                  </a:solidFill>
                  <a:effectLst/>
                  <a:latin typeface="Aileron Regular" panose="020B060402020202020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lvl="0" fontAlgn="base">
                  <a:lnSpc>
                    <a:spcPct val="107000"/>
                  </a:lnSpc>
                  <a:spcAft>
                    <a:spcPts val="800"/>
                  </a:spcAft>
                  <a:buSzPts val="1000"/>
                  <a:tabLst>
                    <a:tab pos="457200" algn="l"/>
                  </a:tabLst>
                </a:pPr>
                <a:r>
                  <a:rPr lang="en-SG" sz="2800">
                    <a:solidFill>
                      <a:srgbClr val="F3F3F3"/>
                    </a:solidFill>
                    <a:effectLst/>
                    <a:latin typeface="Aileron Regular" panose="020B060402020202020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A basic understanding of machine learning (Minimal knowledge in PyTorch / Tensorflow)</a:t>
                </a:r>
                <a:endParaRPr lang="en-SG" sz="2800">
                  <a:solidFill>
                    <a:srgbClr val="F3F3F3"/>
                  </a:solidFill>
                  <a:effectLst/>
                  <a:latin typeface="Aileron Regular" panose="020B0604020202020204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Graphic 7" descr="Line arrow: Counter-clockwise curve outline">
              <a:extLst>
                <a:ext uri="{FF2B5EF4-FFF2-40B4-BE49-F238E27FC236}">
                  <a16:creationId xmlns:a16="http://schemas.microsoft.com/office/drawing/2014/main" id="{5E965DA2-9D72-457D-9729-9FA5B46C9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5730560">
              <a:off x="7222229" y="1634675"/>
              <a:ext cx="2346210" cy="2346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63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ac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2" decel="8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C8BEAC024BF145B5C3385F500FBE86" ma:contentTypeVersion="13" ma:contentTypeDescription="Create a new document." ma:contentTypeScope="" ma:versionID="2c5bcd8fa91214dd10d85617ceddbc2e">
  <xsd:schema xmlns:xsd="http://www.w3.org/2001/XMLSchema" xmlns:xs="http://www.w3.org/2001/XMLSchema" xmlns:p="http://schemas.microsoft.com/office/2006/metadata/properties" xmlns:ns3="99c8a296-282e-433c-a19b-093dda8504e4" xmlns:ns4="32ffd919-8191-4833-a567-521f5c83ceb6" targetNamespace="http://schemas.microsoft.com/office/2006/metadata/properties" ma:root="true" ma:fieldsID="a81a76479b3fe4d4a25c9e2ed340e801" ns3:_="" ns4:_="">
    <xsd:import namespace="99c8a296-282e-433c-a19b-093dda8504e4"/>
    <xsd:import namespace="32ffd919-8191-4833-a567-521f5c83ce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c8a296-282e-433c-a19b-093dda8504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fd919-8191-4833-a567-521f5c83ce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CAB045-80B4-4943-9793-5A88D340D500}">
  <ds:schemaRefs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99c8a296-282e-433c-a19b-093dda8504e4"/>
    <ds:schemaRef ds:uri="http://purl.org/dc/elements/1.1/"/>
    <ds:schemaRef ds:uri="http://schemas.microsoft.com/office/infopath/2007/PartnerControls"/>
    <ds:schemaRef ds:uri="32ffd919-8191-4833-a567-521f5c83ceb6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5D52001-D0C4-4FC2-A057-A13E915451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FE54ED-C008-4E22-A7C3-AFD747EAFBFA}">
  <ds:schemaRefs>
    <ds:schemaRef ds:uri="32ffd919-8191-4833-a567-521f5c83ceb6"/>
    <ds:schemaRef ds:uri="99c8a296-282e-433c-a19b-093dda8504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962</Words>
  <Application>Microsoft Office PowerPoint</Application>
  <PresentationFormat>Custom</PresentationFormat>
  <Paragraphs>214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Source Sans Pro</vt:lpstr>
      <vt:lpstr>helvetica neue</vt:lpstr>
      <vt:lpstr>Aileron Heavy</vt:lpstr>
      <vt:lpstr>Calibri</vt:lpstr>
      <vt:lpstr>Aileron Heavy Bold</vt:lpstr>
      <vt:lpstr>apple color emoji</vt:lpstr>
      <vt:lpstr>Aileron Regular</vt:lpstr>
      <vt:lpstr>Arial</vt:lpstr>
      <vt:lpstr>Aileron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MLDA Visualisation</dc:title>
  <dc:creator>Chay Hui Xiang</dc:creator>
  <cp:lastModifiedBy>#CHAY HUI XIANG#</cp:lastModifiedBy>
  <cp:revision>3</cp:revision>
  <dcterms:created xsi:type="dcterms:W3CDTF">2006-08-16T00:00:00Z</dcterms:created>
  <dcterms:modified xsi:type="dcterms:W3CDTF">2022-04-01T14:22:21Z</dcterms:modified>
  <dc:identifier>DAE7b2aLbbc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0x010100F3C8BEAC024BF145B5C3385F500FBE86</vt:lpwstr>
  </property>
</Properties>
</file>